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3126">
          <p15:clr>
            <a:srgbClr val="A4A3A4"/>
          </p15:clr>
        </p15:guide>
        <p15:guide id="2" pos="2141">
          <p15:clr>
            <a:srgbClr val="A4A3A4"/>
          </p15:clr>
        </p15:guide>
      </p15:notesGuideLst>
    </p:ext>
    <p:ext uri="GoogleSlidesCustomDataVersion2">
      <go:slidesCustomData xmlns:go="http://customooxmlschemas.google.com/" r:id="rId46" roundtripDataSignature="AMtx7mgM02Cy/CeXa2UI51OI7DSV9B65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3126"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7" name="Google Shape;57;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37" name="Google Shape;137;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46" name="Google Shape;146;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55" name="Google Shape;155;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64" name="Google Shape;164;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73" name="Google Shape;173;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82" name="Google Shape;182;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91" name="Google Shape;191;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00" name="Google Shape;200;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09" name="Google Shape;209;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8" name="Google Shape;218;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69" name="Google Shape;69;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25" name="Google Shape;225;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34" name="Google Shape;234;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43" name="Google Shape;243;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52" name="Google Shape;252;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61" name="Google Shape;261;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0" name="Google Shape;270;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79" name="Google Shape;279;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88" name="Google Shape;288;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297" name="Google Shape;297;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06" name="Google Shape;306;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6" name="Google Shape;76;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15" name="Google Shape;315;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24" name="Google Shape;324;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33" name="Google Shape;333;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40" name="Google Shape;340;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49" name="Google Shape;349;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58" name="Google Shape;358;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67" name="Google Shape;367;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76" name="Google Shape;376;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385" name="Google Shape;385;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394" name="Google Shape;394;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83" name="Google Shape;83;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p:txBody>
      </p:sp>
      <p:sp>
        <p:nvSpPr>
          <p:cNvPr id="402" name="Google Shape;402;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92" name="Google Shape;92;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01" name="Google Shape;101;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 Ejemplos son los sistemas operativos como Windows o macOS, y aplicaciones como Microsoft Office.</a:t>
            </a:r>
            <a:endParaRPr>
              <a:latin typeface="Calibri"/>
              <a:ea typeface="Calibri"/>
              <a:cs typeface="Calibri"/>
              <a:sym typeface="Calibri"/>
            </a:endParaRPr>
          </a:p>
        </p:txBody>
      </p:sp>
      <p:sp>
        <p:nvSpPr>
          <p:cNvPr id="110" name="Google Shape;110;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19" name="Google Shape;119;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p:txBody>
      </p:sp>
      <p:sp>
        <p:nvSpPr>
          <p:cNvPr id="128" name="Google Shape;128;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p:cSld name="Diapo_Subtema">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51"/>
          <p:cNvSpPr txBox="1"/>
          <p:nvPr>
            <p:ph idx="1" type="body"/>
          </p:nvPr>
        </p:nvSpPr>
        <p:spPr>
          <a:xfrm>
            <a:off x="468314" y="3714841"/>
            <a:ext cx="5543549" cy="810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5000"/>
              </a:lnSpc>
              <a:spcBef>
                <a:spcPts val="0"/>
              </a:spcBef>
              <a:spcAft>
                <a:spcPts val="0"/>
              </a:spcAft>
              <a:buClr>
                <a:schemeClr val="lt1"/>
              </a:buClr>
              <a:buSzPts val="2800"/>
              <a:buFont typeface="Arial"/>
              <a:buNone/>
              <a:defRPr b="1" i="0" sz="2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37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Conclusiones">
  <p:cSld name="Diapo_Conclusiones">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52"/>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CONCLUSIONES</a:t>
            </a:r>
            <a:endParaRPr b="0" i="0" sz="1400" u="none" cap="none" strike="noStrike">
              <a:solidFill>
                <a:srgbClr val="000000"/>
              </a:solidFill>
              <a:latin typeface="Arial"/>
              <a:ea typeface="Arial"/>
              <a:cs typeface="Arial"/>
              <a:sym typeface="Arial"/>
            </a:endParaRPr>
          </a:p>
        </p:txBody>
      </p:sp>
      <p:pic>
        <p:nvPicPr>
          <p:cNvPr id="48" name="Google Shape;48;p52"/>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49" name="Google Shape;49;p52"/>
          <p:cNvSpPr txBox="1"/>
          <p:nvPr>
            <p:ph idx="1" type="body"/>
          </p:nvPr>
        </p:nvSpPr>
        <p:spPr>
          <a:xfrm>
            <a:off x="927366" y="1670909"/>
            <a:ext cx="7713398" cy="3526566"/>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Calibri"/>
              <a:buAutoNum type="arabicPeriod"/>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Bibliografía">
  <p:cSld name="Diapo_Bibliografía">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53"/>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20"/>
              <a:buFont typeface="Calibri"/>
              <a:buNone/>
            </a:pPr>
            <a:r>
              <a:rPr b="1" i="0" lang="es-ES" sz="1620" u="none" cap="none" strike="noStrike">
                <a:solidFill>
                  <a:srgbClr val="FFFFFF"/>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52" name="Google Shape;52;p53"/>
          <p:cNvPicPr preferRelativeResize="0"/>
          <p:nvPr/>
        </p:nvPicPr>
        <p:blipFill rotWithShape="1">
          <a:blip r:embed="rId3">
            <a:alphaModFix/>
          </a:blip>
          <a:srcRect b="0" l="0" r="0" t="0"/>
          <a:stretch/>
        </p:blipFill>
        <p:spPr>
          <a:xfrm>
            <a:off x="503239" y="573356"/>
            <a:ext cx="424127" cy="424127"/>
          </a:xfrm>
          <a:prstGeom prst="rect">
            <a:avLst/>
          </a:prstGeom>
          <a:noFill/>
          <a:ln>
            <a:noFill/>
          </a:ln>
        </p:spPr>
      </p:pic>
      <p:sp>
        <p:nvSpPr>
          <p:cNvPr id="53" name="Google Shape;53;p53"/>
          <p:cNvSpPr txBox="1"/>
          <p:nvPr>
            <p:ph idx="1" type="body"/>
          </p:nvPr>
        </p:nvSpPr>
        <p:spPr>
          <a:xfrm>
            <a:off x="927366" y="1670049"/>
            <a:ext cx="7713398" cy="3527425"/>
          </a:xfrm>
          <a:prstGeom prst="rect">
            <a:avLst/>
          </a:prstGeom>
          <a:noFill/>
          <a:ln>
            <a:noFill/>
          </a:ln>
        </p:spPr>
        <p:txBody>
          <a:bodyPr anchorCtr="0" anchor="t" bIns="0" lIns="0" spcFirstLastPara="1" rIns="0" wrap="square" tIns="0">
            <a:noAutofit/>
          </a:bodyPr>
          <a:lstStyle>
            <a:lvl1pPr indent="-342900" lvl="0" marL="457200" marR="0" rtl="0" algn="just">
              <a:lnSpc>
                <a:spcPct val="85000"/>
              </a:lnSpc>
              <a:spcBef>
                <a:spcPts val="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1_Diapo_Subtema con Imagen Horizontal">
    <p:spTree>
      <p:nvGrpSpPr>
        <p:cNvPr id="15" name="Shape 15"/>
        <p:cNvGrpSpPr/>
        <p:nvPr/>
      </p:nvGrpSpPr>
      <p:grpSpPr>
        <a:xfrm>
          <a:off x="0" y="0"/>
          <a:ext cx="0" cy="0"/>
          <a:chOff x="0" y="0"/>
          <a:chExt cx="0" cy="0"/>
        </a:xfrm>
      </p:grpSpPr>
      <p:sp>
        <p:nvSpPr>
          <p:cNvPr id="16" name="Google Shape;16;p43"/>
          <p:cNvSpPr/>
          <p:nvPr>
            <p:ph idx="2" type="pic"/>
          </p:nvPr>
        </p:nvSpPr>
        <p:spPr>
          <a:xfrm>
            <a:off x="475687" y="2877477"/>
            <a:ext cx="8207375" cy="2394000"/>
          </a:xfrm>
          <a:prstGeom prst="rect">
            <a:avLst/>
          </a:prstGeom>
          <a:noFill/>
          <a:ln>
            <a:noFill/>
          </a:ln>
        </p:spPr>
      </p:sp>
      <p:sp>
        <p:nvSpPr>
          <p:cNvPr id="17" name="Google Shape;17;p43"/>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43"/>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43"/>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Horizontal">
  <p:cSld name="Diapo_Subtema con Imagen Horizontal">
    <p:spTree>
      <p:nvGrpSpPr>
        <p:cNvPr id="21" name="Shape 21"/>
        <p:cNvGrpSpPr/>
        <p:nvPr/>
      </p:nvGrpSpPr>
      <p:grpSpPr>
        <a:xfrm>
          <a:off x="0" y="0"/>
          <a:ext cx="0" cy="0"/>
          <a:chOff x="0" y="0"/>
          <a:chExt cx="0" cy="0"/>
        </a:xfrm>
      </p:grpSpPr>
      <p:sp>
        <p:nvSpPr>
          <p:cNvPr id="22" name="Google Shape;22;p45"/>
          <p:cNvSpPr/>
          <p:nvPr>
            <p:ph idx="2" type="pic"/>
          </p:nvPr>
        </p:nvSpPr>
        <p:spPr>
          <a:xfrm>
            <a:off x="475687" y="2877477"/>
            <a:ext cx="8207375" cy="2394000"/>
          </a:xfrm>
          <a:prstGeom prst="rect">
            <a:avLst/>
          </a:prstGeom>
          <a:noFill/>
          <a:ln>
            <a:noFill/>
          </a:ln>
        </p:spPr>
      </p:sp>
      <p:sp>
        <p:nvSpPr>
          <p:cNvPr id="23" name="Google Shape;23;p45"/>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45"/>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45"/>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Imagen Vertical">
  <p:cSld name="Diapo_Subtema con Imagen Vertical">
    <p:spTree>
      <p:nvGrpSpPr>
        <p:cNvPr id="26" name="Shape 26"/>
        <p:cNvGrpSpPr/>
        <p:nvPr/>
      </p:nvGrpSpPr>
      <p:grpSpPr>
        <a:xfrm>
          <a:off x="0" y="0"/>
          <a:ext cx="0" cy="0"/>
          <a:chOff x="0" y="0"/>
          <a:chExt cx="0" cy="0"/>
        </a:xfrm>
      </p:grpSpPr>
      <p:sp>
        <p:nvSpPr>
          <p:cNvPr id="27" name="Google Shape;27;p46"/>
          <p:cNvSpPr/>
          <p:nvPr>
            <p:ph idx="2" type="pic"/>
          </p:nvPr>
        </p:nvSpPr>
        <p:spPr>
          <a:xfrm>
            <a:off x="4572000" y="804863"/>
            <a:ext cx="4103688" cy="4463362"/>
          </a:xfrm>
          <a:prstGeom prst="rect">
            <a:avLst/>
          </a:prstGeom>
          <a:noFill/>
          <a:ln>
            <a:noFill/>
          </a:ln>
        </p:spPr>
      </p:sp>
      <p:sp>
        <p:nvSpPr>
          <p:cNvPr id="28" name="Google Shape;28;p4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4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46"/>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 name="Shape 3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Introduccion">
  <p:cSld name="Diapo_Introduccion">
    <p:bg>
      <p:bgPr>
        <a:solidFill>
          <a:srgbClr val="F2F2F2"/>
        </a:solidFill>
      </p:bgPr>
    </p:bg>
    <p:spTree>
      <p:nvGrpSpPr>
        <p:cNvPr id="32" name="Shape 32"/>
        <p:cNvGrpSpPr/>
        <p:nvPr/>
      </p:nvGrpSpPr>
      <p:grpSpPr>
        <a:xfrm>
          <a:off x="0" y="0"/>
          <a:ext cx="0" cy="0"/>
          <a:chOff x="0" y="0"/>
          <a:chExt cx="0" cy="0"/>
        </a:xfrm>
      </p:grpSpPr>
      <p:sp>
        <p:nvSpPr>
          <p:cNvPr id="33" name="Google Shape;33;p48"/>
          <p:cNvSpPr/>
          <p:nvPr/>
        </p:nvSpPr>
        <p:spPr>
          <a:xfrm>
            <a:off x="503238" y="997483"/>
            <a:ext cx="1945800" cy="2492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Calibri"/>
              <a:buNone/>
            </a:pPr>
            <a:r>
              <a:rPr b="1" i="0" lang="es-ES" sz="1620" u="none" cap="none" strike="noStrike">
                <a:solidFill>
                  <a:schemeClr val="dk1"/>
                </a:solidFill>
                <a:latin typeface="Calibri"/>
                <a:ea typeface="Calibri"/>
                <a:cs typeface="Calibri"/>
                <a:sym typeface="Calibri"/>
              </a:rPr>
              <a:t>INTRODUCCIÓN</a:t>
            </a:r>
            <a:endParaRPr b="0" i="0" sz="1400" u="none" cap="none" strike="noStrik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2">
            <a:alphaModFix/>
          </a:blip>
          <a:srcRect b="0" l="0" r="0" t="0"/>
          <a:stretch/>
        </p:blipFill>
        <p:spPr>
          <a:xfrm>
            <a:off x="503239" y="573356"/>
            <a:ext cx="424127" cy="424127"/>
          </a:xfrm>
          <a:prstGeom prst="rect">
            <a:avLst/>
          </a:prstGeom>
          <a:solidFill>
            <a:srgbClr val="F2F2F2"/>
          </a:solidFill>
          <a:ln>
            <a:noFill/>
          </a:ln>
        </p:spPr>
      </p:pic>
      <p:sp>
        <p:nvSpPr>
          <p:cNvPr id="35" name="Google Shape;35;p48"/>
          <p:cNvSpPr txBox="1"/>
          <p:nvPr>
            <p:ph idx="1" type="body"/>
          </p:nvPr>
        </p:nvSpPr>
        <p:spPr>
          <a:xfrm>
            <a:off x="503238" y="1670050"/>
            <a:ext cx="8137525" cy="3563938"/>
          </a:xfrm>
          <a:prstGeom prst="rect">
            <a:avLst/>
          </a:prstGeom>
          <a:noFill/>
          <a:ln>
            <a:noFill/>
          </a:ln>
        </p:spPr>
        <p:txBody>
          <a:bodyPr anchorCtr="0" anchor="t" bIns="45700" lIns="91425" spcFirstLastPara="1" rIns="91425" wrap="square" tIns="45700">
            <a:noAutofit/>
          </a:bodyPr>
          <a:lstStyle>
            <a:lvl1pPr indent="-304800" lvl="0" marL="457200" marR="0" rtl="0" algn="just">
              <a:lnSpc>
                <a:spcPct val="100000"/>
              </a:lnSpc>
              <a:spcBef>
                <a:spcPts val="0"/>
              </a:spcBef>
              <a:spcAft>
                <a:spcPts val="0"/>
              </a:spcAft>
              <a:buClr>
                <a:schemeClr val="dk1"/>
              </a:buClr>
              <a:buSzPts val="1200"/>
              <a:buFont typeface="Noto Sans Symbols"/>
              <a:buChar char="❑"/>
              <a:defRPr b="0" i="0" sz="1600" u="none" cap="none" strike="noStrike">
                <a:solidFill>
                  <a:schemeClr val="dk1"/>
                </a:solidFill>
                <a:latin typeface="Calibri"/>
                <a:ea typeface="Calibri"/>
                <a:cs typeface="Calibri"/>
                <a:sym typeface="Calibri"/>
              </a:defRPr>
            </a:lvl1pPr>
            <a:lvl2pPr indent="-330200" lvl="1" marL="914400" marR="0" rtl="0" algn="just">
              <a:lnSpc>
                <a:spcPct val="100000"/>
              </a:lnSpc>
              <a:spcBef>
                <a:spcPts val="1200"/>
              </a:spcBef>
              <a:spcAft>
                <a:spcPts val="0"/>
              </a:spcAft>
              <a:buClr>
                <a:schemeClr val="dk1"/>
              </a:buClr>
              <a:buSzPts val="1600"/>
              <a:buFont typeface="Delius"/>
              <a:buChar char="→"/>
              <a:defRPr b="0" i="0" sz="1600" u="none" cap="none" strike="noStrike">
                <a:solidFill>
                  <a:schemeClr val="dk1"/>
                </a:solidFill>
                <a:latin typeface="Calibri"/>
                <a:ea typeface="Calibri"/>
                <a:cs typeface="Calibri"/>
                <a:sym typeface="Calibri"/>
              </a:defRPr>
            </a:lvl2pPr>
            <a:lvl3pPr indent="-330200" lvl="2" marL="1371600" marR="0" rtl="0" algn="just">
              <a:lnSpc>
                <a:spcPct val="100000"/>
              </a:lnSpc>
              <a:spcBef>
                <a:spcPts val="12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30200" lvl="3" marL="18288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85000"/>
              </a:lnSpc>
              <a:spcBef>
                <a:spcPts val="12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052">
          <p15:clr>
            <a:srgbClr val="FBAE40"/>
          </p15:clr>
        </p15:guide>
        <p15:guide id="2" pos="317">
          <p15:clr>
            <a:srgbClr val="FBAE40"/>
          </p15:clr>
        </p15:guide>
        <p15:guide id="3" pos="5443">
          <p15:clr>
            <a:srgbClr val="FBAE40"/>
          </p15:clr>
        </p15:guide>
        <p15:guide id="4" orient="horz" pos="329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Subtema con Cuadro">
  <p:cSld name="Diapo_Subtema con Cuadro">
    <p:spTree>
      <p:nvGrpSpPr>
        <p:cNvPr id="36" name="Shape 36"/>
        <p:cNvGrpSpPr/>
        <p:nvPr/>
      </p:nvGrpSpPr>
      <p:grpSpPr>
        <a:xfrm>
          <a:off x="0" y="0"/>
          <a:ext cx="0" cy="0"/>
          <a:chOff x="0" y="0"/>
          <a:chExt cx="0" cy="0"/>
        </a:xfrm>
      </p:grpSpPr>
      <p:sp>
        <p:nvSpPr>
          <p:cNvPr id="37" name="Google Shape;37;p49"/>
          <p:cNvSpPr/>
          <p:nvPr>
            <p:ph idx="2" type="pic"/>
          </p:nvPr>
        </p:nvSpPr>
        <p:spPr>
          <a:xfrm>
            <a:off x="468313" y="1175705"/>
            <a:ext cx="8207375" cy="4096800"/>
          </a:xfrm>
          <a:prstGeom prst="rect">
            <a:avLst/>
          </a:prstGeom>
          <a:noFill/>
          <a:ln>
            <a:noFill/>
          </a:ln>
        </p:spPr>
      </p:sp>
      <p:sp>
        <p:nvSpPr>
          <p:cNvPr id="38" name="Google Shape;38;p49"/>
          <p:cNvSpPr txBox="1"/>
          <p:nvPr>
            <p:ph idx="1" type="body"/>
          </p:nvPr>
        </p:nvSpPr>
        <p:spPr>
          <a:xfrm>
            <a:off x="468313" y="810473"/>
            <a:ext cx="8207375" cy="354012"/>
          </a:xfrm>
          <a:prstGeom prst="rect">
            <a:avLst/>
          </a:prstGeom>
          <a:no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4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rgbClr val="1F85A6"/>
              </a:buClr>
              <a:buSzPts val="1800"/>
              <a:buFont typeface="Arial"/>
              <a:buNone/>
              <a:defRPr b="1" i="0" sz="1800" u="none" cap="none" strike="noStrike">
                <a:solidFill>
                  <a:srgbClr val="1F85A6"/>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_Full texto">
  <p:cSld name="Diapo_Full texto">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0"/>
          <p:cNvSpPr txBox="1"/>
          <p:nvPr>
            <p:ph idx="1" type="body"/>
          </p:nvPr>
        </p:nvSpPr>
        <p:spPr>
          <a:xfrm>
            <a:off x="468313" y="810473"/>
            <a:ext cx="8207375" cy="354012"/>
          </a:xfrm>
          <a:prstGeom prst="rect">
            <a:avLst/>
          </a:prstGeom>
          <a:solidFill>
            <a:srgbClr val="FFFFCC"/>
          </a:solidFill>
          <a:ln>
            <a:noFill/>
          </a:ln>
        </p:spPr>
        <p:txBody>
          <a:bodyPr anchorCtr="0" anchor="ctr" bIns="36000" lIns="72000" spcFirstLastPara="1" rIns="72000" wrap="square" tIns="36000">
            <a:noAutofit/>
          </a:bodyPr>
          <a:lstStyle>
            <a:lvl1pPr indent="-228600" lvl="0" marL="457200" marR="0" rtl="0" algn="l">
              <a:lnSpc>
                <a:spcPct val="85000"/>
              </a:lnSpc>
              <a:spcBef>
                <a:spcPts val="0"/>
              </a:spcBef>
              <a:spcAft>
                <a:spcPts val="0"/>
              </a:spcAft>
              <a:buClr>
                <a:srgbClr val="3F3F3F"/>
              </a:buClr>
              <a:buSzPts val="1600"/>
              <a:buFont typeface="Arial"/>
              <a:buNone/>
              <a:defRPr b="1" i="0" sz="1600" u="none" cap="none" strike="noStrike">
                <a:solidFill>
                  <a:srgbClr val="3F3F3F"/>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50"/>
          <p:cNvSpPr txBox="1"/>
          <p:nvPr>
            <p:ph idx="2"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lvl1pPr indent="-228600" lvl="0" marL="457200" marR="0" rtl="0" algn="l">
              <a:lnSpc>
                <a:spcPct val="100000"/>
              </a:lnSpc>
              <a:spcBef>
                <a:spcPts val="360"/>
              </a:spcBef>
              <a:spcAft>
                <a:spcPts val="0"/>
              </a:spcAft>
              <a:buClr>
                <a:schemeClr val="lt1"/>
              </a:buClr>
              <a:buSzPts val="1800"/>
              <a:buFont typeface="Arial"/>
              <a:buNone/>
              <a:defRPr b="1" i="0" sz="18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50"/>
          <p:cNvSpPr txBox="1"/>
          <p:nvPr>
            <p:ph idx="3" type="body"/>
          </p:nvPr>
        </p:nvSpPr>
        <p:spPr>
          <a:xfrm>
            <a:off x="468313" y="1174363"/>
            <a:ext cx="8207375" cy="4540637"/>
          </a:xfrm>
          <a:prstGeom prst="rect">
            <a:avLst/>
          </a:prstGeom>
          <a:solidFill>
            <a:srgbClr val="FFFFCC"/>
          </a:solidFill>
          <a:ln>
            <a:noFill/>
          </a:ln>
        </p:spPr>
        <p:txBody>
          <a:bodyPr anchorCtr="0" anchor="t" bIns="45700" lIns="91425" spcFirstLastPara="1" rIns="91425" wrap="square" tIns="45700">
            <a:noAutofit/>
          </a:bodyPr>
          <a:lstStyle>
            <a:lvl1pPr indent="-304800" lvl="0" marL="457200" marR="0" rtl="0" algn="just">
              <a:lnSpc>
                <a:spcPct val="90000"/>
              </a:lnSpc>
              <a:spcBef>
                <a:spcPts val="0"/>
              </a:spcBef>
              <a:spcAft>
                <a:spcPts val="0"/>
              </a:spcAft>
              <a:buClr>
                <a:srgbClr val="3F3F3F"/>
              </a:buClr>
              <a:buSzPts val="1200"/>
              <a:buFont typeface="Noto Sans Symbols"/>
              <a:buChar char="❑"/>
              <a:defRPr b="0" i="1" sz="1600" u="none" cap="none" strike="noStrike">
                <a:solidFill>
                  <a:srgbClr val="7F7F7F"/>
                </a:solidFill>
                <a:latin typeface="Calibri"/>
                <a:ea typeface="Calibri"/>
                <a:cs typeface="Calibri"/>
                <a:sym typeface="Calibri"/>
              </a:defRPr>
            </a:lvl1pPr>
            <a:lvl2pPr indent="-317500" lvl="1" marL="914400" marR="0" rtl="0" algn="just">
              <a:lnSpc>
                <a:spcPct val="90000"/>
              </a:lnSpc>
              <a:spcBef>
                <a:spcPts val="600"/>
              </a:spcBef>
              <a:spcAft>
                <a:spcPts val="0"/>
              </a:spcAft>
              <a:buClr>
                <a:srgbClr val="3F3F3F"/>
              </a:buClr>
              <a:buSzPts val="1400"/>
              <a:buFont typeface="Noto Sans Symbols"/>
              <a:buChar char="▪"/>
              <a:defRPr b="0" i="1" sz="1400" u="none" cap="none" strike="noStrike">
                <a:solidFill>
                  <a:srgbClr val="7F7F7F"/>
                </a:solidFill>
                <a:latin typeface="Calibri"/>
                <a:ea typeface="Calibri"/>
                <a:cs typeface="Calibri"/>
                <a:sym typeface="Calibri"/>
              </a:defRPr>
            </a:lvl2pPr>
            <a:lvl3pPr indent="-317500" lvl="2" marL="13716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just">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95">
          <p15:clr>
            <a:srgbClr val="FBAE40"/>
          </p15:clr>
        </p15:guide>
        <p15:guide id="2" pos="5465">
          <p15:clr>
            <a:srgbClr val="FBAE40"/>
          </p15:clr>
        </p15:guide>
        <p15:guide id="3" orient="horz" pos="1800">
          <p15:clr>
            <a:srgbClr val="FBAE40"/>
          </p15:clr>
        </p15:guide>
        <p15:guide id="4" orient="horz" pos="507">
          <p15:clr>
            <a:srgbClr val="FBAE40"/>
          </p15:clr>
        </p15:guide>
        <p15:guide id="5" orient="horz" pos="3320">
          <p15:clr>
            <a:srgbClr val="FBAE40"/>
          </p15:clr>
        </p15:guide>
        <p15:guide id="6"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1"/>
          <p:cNvGrpSpPr/>
          <p:nvPr/>
        </p:nvGrpSpPr>
        <p:grpSpPr>
          <a:xfrm>
            <a:off x="793745" y="5369051"/>
            <a:ext cx="8104595" cy="215444"/>
            <a:chOff x="793745" y="5369051"/>
            <a:chExt cx="7954689" cy="215444"/>
          </a:xfrm>
        </p:grpSpPr>
        <p:sp>
          <p:nvSpPr>
            <p:cNvPr id="11" name="Google Shape;11;p41"/>
            <p:cNvSpPr txBox="1"/>
            <p:nvPr/>
          </p:nvSpPr>
          <p:spPr>
            <a:xfrm>
              <a:off x="793745" y="5369051"/>
              <a:ext cx="210860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ANÁLISIS Y DISEÑO DE SISTEMAS I  •  SESIÓN 12</a:t>
              </a:r>
              <a:endParaRPr b="0" i="0" sz="800" u="none" cap="none" strike="noStrike">
                <a:solidFill>
                  <a:srgbClr val="7F7F7F"/>
                </a:solidFill>
                <a:latin typeface="Calibri"/>
                <a:ea typeface="Calibri"/>
                <a:cs typeface="Calibri"/>
                <a:sym typeface="Calibri"/>
              </a:endParaRPr>
            </a:p>
          </p:txBody>
        </p:sp>
        <p:sp>
          <p:nvSpPr>
            <p:cNvPr id="12" name="Google Shape;12;p41"/>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Calibri"/>
                  <a:ea typeface="Calibri"/>
                  <a:cs typeface="Calibri"/>
                  <a:sym typeface="Calibri"/>
                </a:rPr>
                <a:t>© 2023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41"/>
          <p:cNvPicPr preferRelativeResize="0"/>
          <p:nvPr/>
        </p:nvPicPr>
        <p:blipFill rotWithShape="1">
          <a:blip r:embed="rId1">
            <a:alphaModFix amt="20000"/>
          </a:blip>
          <a:srcRect b="0" l="0" r="0" t="0"/>
          <a:stretch/>
        </p:blipFill>
        <p:spPr>
          <a:xfrm>
            <a:off x="345172"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nngroup.com/articles/ten-usability-heuristics/" TargetMode="External"/><Relationship Id="rId4" Type="http://schemas.openxmlformats.org/officeDocument/2006/relationships/hyperlink" Target="https://www.coursera.org/specializations/interaction-design" TargetMode="External"/><Relationship Id="rId5" Type="http://schemas.openxmlformats.org/officeDocument/2006/relationships/hyperlink" Target="https://www.edx.org/professional-certificate/human-computer-intera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0" name="Google Shape;60;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SESIÓN</a:t>
            </a:r>
            <a:endParaRPr b="0" i="0" sz="1800" u="none" cap="none" strike="noStrike">
              <a:solidFill>
                <a:schemeClr val="dk1"/>
              </a:solidFill>
              <a:latin typeface="Calibri"/>
              <a:ea typeface="Calibri"/>
              <a:cs typeface="Calibri"/>
              <a:sym typeface="Calibri"/>
            </a:endParaRPr>
          </a:p>
        </p:txBody>
      </p:sp>
      <p:sp>
        <p:nvSpPr>
          <p:cNvPr id="61" name="Google Shape;61;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5800"/>
              <a:buFont typeface="Calibri"/>
              <a:buNone/>
            </a:pPr>
            <a:r>
              <a:rPr b="0" i="0" lang="es-ES" sz="5800" u="none" cap="none" strike="noStrike">
                <a:solidFill>
                  <a:srgbClr val="FFFFFF"/>
                </a:solidFill>
                <a:latin typeface="Calibri"/>
                <a:ea typeface="Calibri"/>
                <a:cs typeface="Calibri"/>
                <a:sym typeface="Calibri"/>
              </a:rPr>
              <a:t>12</a:t>
            </a:r>
            <a:endParaRPr b="0" i="0" sz="1800" u="none" cap="none" strike="noStrike">
              <a:solidFill>
                <a:schemeClr val="dk1"/>
              </a:solidFill>
              <a:latin typeface="Calibri"/>
              <a:ea typeface="Calibri"/>
              <a:cs typeface="Calibri"/>
              <a:sym typeface="Calibri"/>
            </a:endParaRPr>
          </a:p>
        </p:txBody>
      </p:sp>
      <p:sp>
        <p:nvSpPr>
          <p:cNvPr id="62" name="Google Shape;62;p1"/>
          <p:cNvSpPr txBox="1"/>
          <p:nvPr/>
        </p:nvSpPr>
        <p:spPr>
          <a:xfrm>
            <a:off x="3159592" y="1674447"/>
            <a:ext cx="5422704"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PROTOTIPADO E INTERFAZ DE USUARIO</a:t>
            </a:r>
            <a:endParaRPr b="0" i="0" sz="1400" u="none" cap="none" strike="noStrike">
              <a:solidFill>
                <a:srgbClr val="000000"/>
              </a:solidFill>
              <a:latin typeface="Arial"/>
              <a:ea typeface="Arial"/>
              <a:cs typeface="Arial"/>
              <a:sym typeface="Arial"/>
            </a:endParaRPr>
          </a:p>
        </p:txBody>
      </p:sp>
      <p:sp>
        <p:nvSpPr>
          <p:cNvPr id="63" name="Google Shape;63;p1"/>
          <p:cNvSpPr txBox="1"/>
          <p:nvPr/>
        </p:nvSpPr>
        <p:spPr>
          <a:xfrm>
            <a:off x="3175138" y="3367164"/>
            <a:ext cx="5026425" cy="8309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Tipos de interfaz de usuario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Principios de diseño de interfaz gráfica de usuario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ES" sz="1600" u="none" cap="none" strike="noStrike">
                <a:solidFill>
                  <a:schemeClr val="lt1"/>
                </a:solidFill>
                <a:latin typeface="Calibri"/>
                <a:ea typeface="Calibri"/>
                <a:cs typeface="Calibri"/>
                <a:sym typeface="Calibri"/>
              </a:rPr>
              <a:t>Prototipo de sistema</a:t>
            </a:r>
            <a:endParaRPr b="0" i="0" sz="1400" u="none" cap="none" strike="noStrike">
              <a:solidFill>
                <a:srgbClr val="000000"/>
              </a:solidFill>
              <a:latin typeface="Arial"/>
              <a:ea typeface="Arial"/>
              <a:cs typeface="Arial"/>
              <a:sym typeface="Arial"/>
            </a:endParaRPr>
          </a:p>
        </p:txBody>
      </p:sp>
      <p:cxnSp>
        <p:nvCxnSpPr>
          <p:cNvPr id="64" name="Google Shape;64;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65" name="Google Shape;65;p1"/>
          <p:cNvSpPr/>
          <p:nvPr/>
        </p:nvSpPr>
        <p:spPr>
          <a:xfrm>
            <a:off x="3289191" y="2982894"/>
            <a:ext cx="3672000"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F85A6"/>
              </a:buClr>
              <a:buSzPts val="1400"/>
              <a:buFont typeface="Calibri"/>
              <a:buNone/>
            </a:pPr>
            <a:r>
              <a:rPr b="1" i="0" lang="es-ES" sz="1400" u="none" cap="none" strike="noStrike">
                <a:solidFill>
                  <a:srgbClr val="1F85A6"/>
                </a:solidFill>
                <a:latin typeface="Calibri"/>
                <a:ea typeface="Calibri"/>
                <a:cs typeface="Calibri"/>
                <a:sym typeface="Calibri"/>
              </a:rPr>
              <a:t>UNIDAD DE APRENDIZAJE 3 – UA3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140" name="Google Shape;140;p10"/>
          <p:cNvPicPr preferRelativeResize="0"/>
          <p:nvPr>
            <p:ph idx="2" type="pic"/>
          </p:nvPr>
        </p:nvPicPr>
        <p:blipFill rotWithShape="1">
          <a:blip r:embed="rId3">
            <a:alphaModFix/>
          </a:blip>
          <a:srcRect b="0" l="12987" r="12985" t="0"/>
          <a:stretch/>
        </p:blipFill>
        <p:spPr>
          <a:xfrm>
            <a:off x="4913748" y="1109963"/>
            <a:ext cx="3627335" cy="3945258"/>
          </a:xfrm>
          <a:prstGeom prst="rect">
            <a:avLst/>
          </a:prstGeom>
          <a:noFill/>
          <a:ln>
            <a:noFill/>
          </a:ln>
        </p:spPr>
      </p:pic>
      <p:sp>
        <p:nvSpPr>
          <p:cNvPr id="141" name="Google Shape;141;p10"/>
          <p:cNvSpPr txBox="1"/>
          <p:nvPr>
            <p:ph idx="4" type="body"/>
          </p:nvPr>
        </p:nvSpPr>
        <p:spPr>
          <a:xfrm>
            <a:off x="828531" y="1322967"/>
            <a:ext cx="3401723" cy="3732254"/>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Diseñada específicamente para dispositivos con pantallas táctiles, como smartphones y tabletas.</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Pensemos en un iPad donde abres una aplicación para dibujar. Utilizas tus dedos o un stylus para dibujar, hacer zoom, seleccionar colores, etc.</a:t>
            </a:r>
            <a:endParaRPr/>
          </a:p>
        </p:txBody>
      </p:sp>
      <p:sp>
        <p:nvSpPr>
          <p:cNvPr id="142" name="Google Shape;142;p1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TÁCTIL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149" name="Google Shape;149;p11"/>
          <p:cNvSpPr txBox="1"/>
          <p:nvPr>
            <p:ph idx="4" type="body"/>
          </p:nvPr>
        </p:nvSpPr>
        <p:spPr>
          <a:xfrm>
            <a:off x="754641" y="1330271"/>
            <a:ext cx="3660342" cy="3412546"/>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Permite la interacción mediante comandos de voz.</a:t>
            </a:r>
            <a:endParaRPr/>
          </a:p>
          <a:p>
            <a:pPr indent="-266700" lvl="0" marL="266700" rtl="0" algn="l">
              <a:lnSpc>
                <a:spcPct val="100000"/>
              </a:lnSpc>
              <a:spcBef>
                <a:spcPts val="1200"/>
              </a:spcBef>
              <a:spcAft>
                <a:spcPts val="0"/>
              </a:spcAft>
              <a:buClr>
                <a:schemeClr val="dk1"/>
              </a:buClr>
              <a:buSzPts val="1200"/>
              <a:buChar char="❑"/>
            </a:pPr>
            <a:r>
              <a:rPr lang="es-ES"/>
              <a:t>Siri, Alexa y Google Assistant son ejemplos de este tipo de interfaz.</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Supongamos que tienes un altavoz inteligente como Amazon Echo en tu casa. Le pides a Alexa que te diga el pronóstico del tiempo simplemente hablando: “Alexa, ¿cómo estará el clima mañana?”.</a:t>
            </a:r>
            <a:endParaRPr/>
          </a:p>
        </p:txBody>
      </p:sp>
      <p:sp>
        <p:nvSpPr>
          <p:cNvPr id="150" name="Google Shape;150;p1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DE VOZ (VUI)</a:t>
            </a:r>
            <a:endParaRPr/>
          </a:p>
        </p:txBody>
      </p:sp>
      <p:pic>
        <p:nvPicPr>
          <p:cNvPr id="151" name="Google Shape;151;p11"/>
          <p:cNvPicPr preferRelativeResize="0"/>
          <p:nvPr>
            <p:ph idx="2" type="pic"/>
          </p:nvPr>
        </p:nvPicPr>
        <p:blipFill rotWithShape="1">
          <a:blip r:embed="rId3">
            <a:alphaModFix/>
          </a:blip>
          <a:srcRect b="0" l="22029" r="22029" t="0"/>
          <a:stretch/>
        </p:blipFill>
        <p:spPr>
          <a:xfrm>
            <a:off x="4946857" y="1163638"/>
            <a:ext cx="3442502" cy="3744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158" name="Google Shape;158;p12"/>
          <p:cNvPicPr preferRelativeResize="0"/>
          <p:nvPr>
            <p:ph idx="2" type="pic"/>
          </p:nvPr>
        </p:nvPicPr>
        <p:blipFill rotWithShape="1">
          <a:blip r:embed="rId3">
            <a:alphaModFix/>
          </a:blip>
          <a:srcRect b="0" l="15527" r="15525" t="0"/>
          <a:stretch/>
        </p:blipFill>
        <p:spPr>
          <a:xfrm>
            <a:off x="4969165" y="1373187"/>
            <a:ext cx="3153772" cy="3430189"/>
          </a:xfrm>
          <a:prstGeom prst="rect">
            <a:avLst/>
          </a:prstGeom>
          <a:noFill/>
          <a:ln>
            <a:noFill/>
          </a:ln>
        </p:spPr>
      </p:pic>
      <p:sp>
        <p:nvSpPr>
          <p:cNvPr id="159" name="Google Shape;159;p12"/>
          <p:cNvSpPr txBox="1"/>
          <p:nvPr>
            <p:ph idx="4" type="body"/>
          </p:nvPr>
        </p:nvSpPr>
        <p:spPr>
          <a:xfrm>
            <a:off x="754641" y="1373187"/>
            <a:ext cx="3420196" cy="3547527"/>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Aquí, los gestos del usuario (movimientos de mano, por ejemplo) son detectados por una cámara o sensores y traducidos en comandos.</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Imagina un videojuego de consola que utiliza un sensor de movimiento como el Kinect de Xbox. Tus movimientos corporales se traducen en acciones en el juego, como saltar o correr.</a:t>
            </a:r>
            <a:endParaRPr/>
          </a:p>
        </p:txBody>
      </p:sp>
      <p:sp>
        <p:nvSpPr>
          <p:cNvPr id="160" name="Google Shape;160;p1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GESTUAL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167" name="Google Shape;167;p13"/>
          <p:cNvPicPr preferRelativeResize="0"/>
          <p:nvPr>
            <p:ph idx="2" type="pic"/>
          </p:nvPr>
        </p:nvPicPr>
        <p:blipFill rotWithShape="1">
          <a:blip r:embed="rId3">
            <a:alphaModFix/>
          </a:blip>
          <a:srcRect b="0" l="19345" r="19344" t="0"/>
          <a:stretch/>
        </p:blipFill>
        <p:spPr>
          <a:xfrm>
            <a:off x="5209310" y="1256145"/>
            <a:ext cx="3405155" cy="3703605"/>
          </a:xfrm>
          <a:prstGeom prst="rect">
            <a:avLst/>
          </a:prstGeom>
          <a:noFill/>
          <a:ln>
            <a:noFill/>
          </a:ln>
        </p:spPr>
      </p:pic>
      <p:sp>
        <p:nvSpPr>
          <p:cNvPr id="168" name="Google Shape;168;p13"/>
          <p:cNvSpPr txBox="1"/>
          <p:nvPr>
            <p:ph idx="4" type="body"/>
          </p:nvPr>
        </p:nvSpPr>
        <p:spPr>
          <a:xfrm>
            <a:off x="653041" y="1159310"/>
            <a:ext cx="4371541"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94000"/>
              </a:lnSpc>
              <a:spcBef>
                <a:spcPts val="0"/>
              </a:spcBef>
              <a:spcAft>
                <a:spcPts val="0"/>
              </a:spcAft>
              <a:buClr>
                <a:schemeClr val="dk1"/>
              </a:buClr>
              <a:buSzPts val="1200"/>
              <a:buChar char="❑"/>
            </a:pPr>
            <a:r>
              <a:rPr lang="es-ES"/>
              <a:t>Estas interfaces permiten al usuario interactuar con entornos tridimensionales, ya sea mediante la superposición de elementos digitales en el mundo real o mediante la inmersión en un mundo completamente virtual.</a:t>
            </a:r>
            <a:endParaRPr/>
          </a:p>
          <a:p>
            <a:pPr indent="-266700" lvl="0" marL="266700" rtl="0" algn="l">
              <a:lnSpc>
                <a:spcPct val="94000"/>
              </a:lnSpc>
              <a:spcBef>
                <a:spcPts val="1200"/>
              </a:spcBef>
              <a:spcAft>
                <a:spcPts val="0"/>
              </a:spcAft>
              <a:buClr>
                <a:schemeClr val="dk1"/>
              </a:buClr>
              <a:buSzPts val="1200"/>
              <a:buChar char="❑"/>
            </a:pPr>
            <a:r>
              <a:rPr lang="es-ES"/>
              <a:t>En el caso de Realidad Virtual, podríamos pensar en un simulador de vuelo donde usas un casco VR para experimentar la cabina del avión como si estuvieras realmente allí.</a:t>
            </a:r>
            <a:endParaRPr/>
          </a:p>
          <a:p>
            <a:pPr indent="-266700" lvl="0" marL="266700" rtl="0" algn="l">
              <a:lnSpc>
                <a:spcPct val="94000"/>
              </a:lnSpc>
              <a:spcBef>
                <a:spcPts val="1200"/>
              </a:spcBef>
              <a:spcAft>
                <a:spcPts val="0"/>
              </a:spcAft>
              <a:buClr>
                <a:schemeClr val="dk1"/>
              </a:buClr>
              <a:buSzPts val="1200"/>
              <a:buChar char="❑"/>
            </a:pPr>
            <a:r>
              <a:rPr lang="es-ES"/>
              <a:t>En Realidad Aumentada, imagina una aplicación en tu smartphone que superpone direcciones sobre el mundo real a medida que caminas, ayudándote a encontrar una tienda o restaurante cercano.</a:t>
            </a:r>
            <a:endParaRPr/>
          </a:p>
        </p:txBody>
      </p:sp>
      <p:sp>
        <p:nvSpPr>
          <p:cNvPr id="169" name="Google Shape;169;p1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REALIDAD VIRTUAL Y REALIDAD AUMENTADA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176" name="Google Shape;176;p14"/>
          <p:cNvSpPr txBox="1"/>
          <p:nvPr>
            <p:ph idx="4" type="body"/>
          </p:nvPr>
        </p:nvSpPr>
        <p:spPr>
          <a:xfrm>
            <a:off x="823912" y="1182836"/>
            <a:ext cx="33924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Son las interfaces diseñadas para navegadores y aplicaciones web. Incluyen desde páginas web hasta aplicaciones empresariales de gran escala.</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Piensa en el proceso de comprar un libro en un sitio web como Amazon. Buscas el libro, lo añades al carrito y proceder a la compra, todo a través de una interfaz web en tu navegador.</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
        <p:nvSpPr>
          <p:cNvPr id="177" name="Google Shape;177;p1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WEB</a:t>
            </a:r>
            <a:endParaRPr/>
          </a:p>
        </p:txBody>
      </p:sp>
      <p:pic>
        <p:nvPicPr>
          <p:cNvPr id="178" name="Google Shape;178;p14"/>
          <p:cNvPicPr preferRelativeResize="0"/>
          <p:nvPr>
            <p:ph idx="2" type="pic"/>
          </p:nvPr>
        </p:nvPicPr>
        <p:blipFill rotWithShape="1">
          <a:blip r:embed="rId3">
            <a:alphaModFix/>
          </a:blip>
          <a:srcRect b="395" l="0" r="0" t="395"/>
          <a:stretch/>
        </p:blipFill>
        <p:spPr>
          <a:xfrm>
            <a:off x="4572000" y="994894"/>
            <a:ext cx="3595359" cy="39104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UI PARA ADMINISTRADORES</a:t>
            </a:r>
            <a:endParaRPr/>
          </a:p>
        </p:txBody>
      </p:sp>
      <p:sp>
        <p:nvSpPr>
          <p:cNvPr id="185" name="Google Shape;185;p1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186" name="Google Shape;186;p15"/>
          <p:cNvSpPr txBox="1"/>
          <p:nvPr>
            <p:ph idx="4" type="body"/>
          </p:nvPr>
        </p:nvSpPr>
        <p:spPr>
          <a:xfrm>
            <a:off x="837769" y="1225405"/>
            <a:ext cx="3614160" cy="3695309"/>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Diseñadas con herramientas y opciones que permiten una administración efectiva de sistemas o redes.</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Imagina que eres un administrador de red en una universidad. Utilizas un panel de control con múltiples pestañas y opciones que te permiten monitorizar el tráfico de la red, bloquear ciertos sitios web o asignar diferentes niveles de acceso a los usuarios. </a:t>
            </a:r>
            <a:endParaRPr/>
          </a:p>
          <a:p>
            <a:pPr indent="-266700" lvl="0" marL="266700" rtl="0" algn="l">
              <a:lnSpc>
                <a:spcPct val="100000"/>
              </a:lnSpc>
              <a:spcBef>
                <a:spcPts val="1200"/>
              </a:spcBef>
              <a:spcAft>
                <a:spcPts val="0"/>
              </a:spcAft>
              <a:buClr>
                <a:schemeClr val="dk1"/>
              </a:buClr>
              <a:buSzPts val="1200"/>
              <a:buChar char="❑"/>
            </a:pPr>
            <a:r>
              <a:rPr lang="es-ES"/>
              <a:t>Este tipo de interfaz se centra en la funcionalidad y eficiencia más que en la simplicidad.</a:t>
            </a:r>
            <a:endParaRPr/>
          </a:p>
        </p:txBody>
      </p:sp>
      <p:pic>
        <p:nvPicPr>
          <p:cNvPr id="187" name="Google Shape;187;p15"/>
          <p:cNvPicPr preferRelativeResize="0"/>
          <p:nvPr>
            <p:ph idx="2" type="pic"/>
          </p:nvPr>
        </p:nvPicPr>
        <p:blipFill rotWithShape="1">
          <a:blip r:embed="rId3">
            <a:alphaModFix/>
          </a:blip>
          <a:srcRect b="711" l="0" r="0" t="711"/>
          <a:stretch/>
        </p:blipFill>
        <p:spPr>
          <a:xfrm>
            <a:off x="4891879" y="1234938"/>
            <a:ext cx="3552899" cy="38642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DE USUARIO FINAL</a:t>
            </a:r>
            <a:endParaRPr/>
          </a:p>
        </p:txBody>
      </p:sp>
      <p:sp>
        <p:nvSpPr>
          <p:cNvPr id="194" name="Google Shape;194;p1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195" name="Google Shape;195;p16"/>
          <p:cNvSpPr txBox="1"/>
          <p:nvPr>
            <p:ph idx="4" type="body"/>
          </p:nvPr>
        </p:nvSpPr>
        <p:spPr>
          <a:xfrm>
            <a:off x="773113" y="1332348"/>
            <a:ext cx="3798887" cy="33756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Diseñadas pensando en la simplicidad y la facilidad de uso para personas sin conocimientos técnicos especializados.</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Supón que estás utilizando una aplicación de transporte compartido como Uber. La aplicación te muestra un mapa de tu ubicación actual, las unidades disponibles cercanas y un botón grande para pedir un viaje.</a:t>
            </a:r>
            <a:endParaRPr/>
          </a:p>
          <a:p>
            <a:pPr indent="-266700" lvl="0" marL="266700" rtl="0" algn="l">
              <a:lnSpc>
                <a:spcPct val="100000"/>
              </a:lnSpc>
              <a:spcBef>
                <a:spcPts val="1200"/>
              </a:spcBef>
              <a:spcAft>
                <a:spcPts val="0"/>
              </a:spcAft>
              <a:buClr>
                <a:schemeClr val="dk1"/>
              </a:buClr>
              <a:buSzPts val="1200"/>
              <a:buChar char="❑"/>
            </a:pPr>
            <a:r>
              <a:rPr lang="es-ES"/>
              <a:t>Se diseñó pensando en la facilidad de uso para el usuario común.</a:t>
            </a:r>
            <a:endParaRPr/>
          </a:p>
        </p:txBody>
      </p:sp>
      <p:pic>
        <p:nvPicPr>
          <p:cNvPr id="196" name="Google Shape;196;p16"/>
          <p:cNvPicPr preferRelativeResize="0"/>
          <p:nvPr>
            <p:ph idx="2" type="pic"/>
          </p:nvPr>
        </p:nvPicPr>
        <p:blipFill rotWithShape="1">
          <a:blip r:embed="rId3">
            <a:alphaModFix/>
          </a:blip>
          <a:srcRect b="0" l="4034" r="4035" t="0"/>
          <a:stretch/>
        </p:blipFill>
        <p:spPr>
          <a:xfrm>
            <a:off x="5015344" y="1163638"/>
            <a:ext cx="3355543" cy="36496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7"/>
          <p:cNvPicPr preferRelativeResize="0"/>
          <p:nvPr>
            <p:ph idx="2" type="pic"/>
          </p:nvPr>
        </p:nvPicPr>
        <p:blipFill rotWithShape="1">
          <a:blip r:embed="rId3">
            <a:alphaModFix/>
          </a:blip>
          <a:srcRect b="374" l="0" r="0" t="372"/>
          <a:stretch/>
        </p:blipFill>
        <p:spPr>
          <a:xfrm>
            <a:off x="4572000" y="804863"/>
            <a:ext cx="4103688" cy="4463362"/>
          </a:xfrm>
          <a:prstGeom prst="rect">
            <a:avLst/>
          </a:prstGeom>
          <a:noFill/>
          <a:ln>
            <a:noFill/>
          </a:ln>
        </p:spPr>
      </p:pic>
      <p:sp>
        <p:nvSpPr>
          <p:cNvPr id="203" name="Google Shape;203;p1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DE DESARROLLADOR</a:t>
            </a:r>
            <a:endParaRPr/>
          </a:p>
        </p:txBody>
      </p:sp>
      <p:sp>
        <p:nvSpPr>
          <p:cNvPr id="204" name="Google Shape;204;p1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205" name="Google Shape;205;p17"/>
          <p:cNvSpPr txBox="1"/>
          <p:nvPr>
            <p:ph idx="4" type="body"/>
          </p:nvPr>
        </p:nvSpPr>
        <p:spPr>
          <a:xfrm>
            <a:off x="976314" y="1262351"/>
            <a:ext cx="3170814" cy="3658363"/>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Ofrecen herramientas y opciones que facilitan la programación y el desarrollo de software, como los IDEs (Entornos de Desarrollo Integrados).</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Imagina que eres un programador trabajando en un proyecto de software. Utilizas un Entorno de Desarrollo Integrado (IDE) como Visual Studio o IntelliJ IDEA, que ofrece herramientas para escribir código, depurarlo y colaborar con otros desarrolladores.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18"/>
          <p:cNvPicPr preferRelativeResize="0"/>
          <p:nvPr>
            <p:ph idx="2" type="pic"/>
          </p:nvPr>
        </p:nvPicPr>
        <p:blipFill rotWithShape="1">
          <a:blip r:embed="rId3">
            <a:alphaModFix/>
          </a:blip>
          <a:srcRect b="0" l="11696" r="11696" t="0"/>
          <a:stretch/>
        </p:blipFill>
        <p:spPr>
          <a:xfrm>
            <a:off x="4830618" y="1163638"/>
            <a:ext cx="3475615" cy="3780241"/>
          </a:xfrm>
          <a:prstGeom prst="rect">
            <a:avLst/>
          </a:prstGeom>
          <a:noFill/>
          <a:ln>
            <a:noFill/>
          </a:ln>
        </p:spPr>
      </p:pic>
      <p:sp>
        <p:nvSpPr>
          <p:cNvPr id="212" name="Google Shape;212;p1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PARA ESPECIALISTAS</a:t>
            </a:r>
            <a:endParaRPr/>
          </a:p>
        </p:txBody>
      </p:sp>
      <p:sp>
        <p:nvSpPr>
          <p:cNvPr id="213" name="Google Shape;213;p1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214" name="Google Shape;214;p18"/>
          <p:cNvSpPr txBox="1"/>
          <p:nvPr>
            <p:ph idx="4" type="body"/>
          </p:nvPr>
        </p:nvSpPr>
        <p:spPr>
          <a:xfrm>
            <a:off x="726931" y="1163638"/>
            <a:ext cx="3743469" cy="3933288"/>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Diseñadas para usuarios con conocimientos muy específicos, como podrían ser sistemas médicos, equipos de laboratorio o software de diseño asistido por computadora (CAD).</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Piensa en un radiólogo que utiliza un software de visualización de imágenes médicas. El software tiene una interfaz que incluye herramientas específicas para manipular imágenes de resonancia magnética y tomografía computarizada, y probablemente incorpora opciones para hacer anotaciones o mediciones específicas que solo un especialista entendería.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21" name="Google Shape;221;p19"/>
          <p:cNvSpPr/>
          <p:nvPr/>
        </p:nvSpPr>
        <p:spPr>
          <a:xfrm>
            <a:off x="424252" y="3703125"/>
            <a:ext cx="7966170" cy="954067"/>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PRINCIPIOS DE DISEÑO DE INTERFAZ GRÁFICA DE USUARIO</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INTRODUCCIÓN</a:t>
            </a:r>
            <a:endParaRPr b="0" i="0" sz="1800" u="none" cap="none" strike="noStrike">
              <a:solidFill>
                <a:schemeClr val="dk1"/>
              </a:solidFill>
              <a:latin typeface="Calibri"/>
              <a:ea typeface="Calibri"/>
              <a:cs typeface="Calibri"/>
              <a:sym typeface="Calibri"/>
            </a:endParaRPr>
          </a:p>
        </p:txBody>
      </p:sp>
      <p:sp>
        <p:nvSpPr>
          <p:cNvPr id="72" name="Google Shape;72;p2"/>
          <p:cNvSpPr txBox="1"/>
          <p:nvPr/>
        </p:nvSpPr>
        <p:spPr>
          <a:xfrm>
            <a:off x="679744" y="753134"/>
            <a:ext cx="7784512" cy="35639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 interfaz de usuario (UI) es el medio a través del cual una persona interactúa con una aplicación de software o dispositivo de hardware. Es el conjunto de elementos visuales y de interacción que permiten a los usuarios realizar tareas, comprender la información y controlar la máquina.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Entonces, durante esta sesión: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Conocerás</a:t>
            </a:r>
            <a:r>
              <a:rPr b="0" i="0" lang="es-ES" sz="1600" u="none" cap="none" strike="noStrike">
                <a:solidFill>
                  <a:schemeClr val="dk1"/>
                </a:solidFill>
                <a:latin typeface="Calibri"/>
                <a:ea typeface="Calibri"/>
                <a:cs typeface="Calibri"/>
                <a:sym typeface="Calibri"/>
              </a:rPr>
              <a:t> los diferentes Tipos de interfaz de usuario.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Aprenderás</a:t>
            </a:r>
            <a:r>
              <a:rPr b="0" i="0" lang="es-ES" sz="1600" u="none" cap="none" strike="noStrike">
                <a:solidFill>
                  <a:schemeClr val="dk1"/>
                </a:solidFill>
                <a:latin typeface="Calibri"/>
                <a:ea typeface="Calibri"/>
                <a:cs typeface="Calibri"/>
                <a:sym typeface="Calibri"/>
              </a:rPr>
              <a:t> cómo aplicar los principios de diseño de interfaz gráfica de usuario en el desarrollo de los sistemas de información.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Comprenderás</a:t>
            </a:r>
            <a:r>
              <a:rPr b="0" i="0" lang="es-ES" sz="1600" u="none" cap="none" strike="noStrike">
                <a:solidFill>
                  <a:schemeClr val="dk1"/>
                </a:solidFill>
                <a:latin typeface="Calibri"/>
                <a:ea typeface="Calibri"/>
                <a:cs typeface="Calibri"/>
                <a:sym typeface="Calibri"/>
              </a:rPr>
              <a:t> cómo emplear Prototipos de sistema, para el análisis y diseño de sistemas.</a:t>
            </a:r>
            <a:endParaRPr b="0" i="0" sz="1400" u="none" cap="none" strike="noStrike">
              <a:solidFill>
                <a:srgbClr val="000000"/>
              </a:solidFill>
              <a:latin typeface="Arial"/>
              <a:ea typeface="Arial"/>
              <a:cs typeface="Arial"/>
              <a:sym typeface="Arial"/>
            </a:endParaRPr>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0"/>
          <p:cNvPicPr preferRelativeResize="0"/>
          <p:nvPr>
            <p:ph idx="2" type="pic"/>
          </p:nvPr>
        </p:nvPicPr>
        <p:blipFill rotWithShape="1">
          <a:blip r:embed="rId3">
            <a:alphaModFix/>
          </a:blip>
          <a:srcRect b="374" l="0" r="0" t="372"/>
          <a:stretch/>
        </p:blipFill>
        <p:spPr>
          <a:xfrm>
            <a:off x="4572000" y="804863"/>
            <a:ext cx="4103688" cy="4463362"/>
          </a:xfrm>
          <a:prstGeom prst="rect">
            <a:avLst/>
          </a:prstGeom>
          <a:noFill/>
          <a:ln>
            <a:noFill/>
          </a:ln>
        </p:spPr>
      </p:pic>
      <p:sp>
        <p:nvSpPr>
          <p:cNvPr id="228" name="Google Shape;228;p2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29" name="Google Shape;229;p2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30" name="Google Shape;230;p20"/>
          <p:cNvSpPr txBox="1"/>
          <p:nvPr>
            <p:ph idx="4" type="body"/>
          </p:nvPr>
        </p:nvSpPr>
        <p:spPr>
          <a:xfrm>
            <a:off x="883951" y="1405944"/>
            <a:ext cx="3688050" cy="388999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ASEQUIBILIDAD (AFFORDANCE)</a:t>
            </a:r>
            <a:endParaRPr/>
          </a:p>
          <a:p>
            <a:pPr indent="-266700" lvl="0" marL="266700" rtl="0" algn="l">
              <a:lnSpc>
                <a:spcPct val="100000"/>
              </a:lnSpc>
              <a:spcBef>
                <a:spcPts val="1200"/>
              </a:spcBef>
              <a:spcAft>
                <a:spcPts val="0"/>
              </a:spcAft>
              <a:buClr>
                <a:schemeClr val="dk1"/>
              </a:buClr>
              <a:buSzPts val="1200"/>
              <a:buChar char="❑"/>
            </a:pPr>
            <a:r>
              <a:rPr lang="es-ES"/>
              <a:t>Se refiere a cómo un elemento de la interfaz sugiere su propio uso. Debe ser obvio qué se puede hacer con él.</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Un campo de texto en un formulario suele venir con una etiqueta que dice “Nombre” o “Correo electrónico”, indicando claramente dónde debe ingresar ese tipo de información.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1"/>
          <p:cNvPicPr preferRelativeResize="0"/>
          <p:nvPr>
            <p:ph idx="2" type="pic"/>
          </p:nvPr>
        </p:nvPicPr>
        <p:blipFill rotWithShape="1">
          <a:blip r:embed="rId3">
            <a:alphaModFix/>
          </a:blip>
          <a:srcRect b="258" l="0" r="0" t="257"/>
          <a:stretch/>
        </p:blipFill>
        <p:spPr>
          <a:xfrm>
            <a:off x="4572000" y="804863"/>
            <a:ext cx="4103688" cy="4463362"/>
          </a:xfrm>
          <a:prstGeom prst="rect">
            <a:avLst/>
          </a:prstGeom>
          <a:noFill/>
          <a:ln>
            <a:noFill/>
          </a:ln>
        </p:spPr>
      </p:pic>
      <p:sp>
        <p:nvSpPr>
          <p:cNvPr id="237" name="Google Shape;237;p2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38" name="Google Shape;238;p2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39" name="Google Shape;239;p21"/>
          <p:cNvSpPr txBox="1"/>
          <p:nvPr>
            <p:ph idx="4" type="body"/>
          </p:nvPr>
        </p:nvSpPr>
        <p:spPr>
          <a:xfrm>
            <a:off x="468314" y="1177927"/>
            <a:ext cx="3669578"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CONSISTENCIA</a:t>
            </a:r>
            <a:endParaRPr/>
          </a:p>
          <a:p>
            <a:pPr indent="-266700" lvl="0" marL="266700" rtl="0" algn="l">
              <a:lnSpc>
                <a:spcPct val="100000"/>
              </a:lnSpc>
              <a:spcBef>
                <a:spcPts val="1200"/>
              </a:spcBef>
              <a:spcAft>
                <a:spcPts val="0"/>
              </a:spcAft>
              <a:buClr>
                <a:schemeClr val="dk1"/>
              </a:buClr>
              <a:buSzPts val="1200"/>
              <a:buChar char="❑"/>
            </a:pPr>
            <a:r>
              <a:rPr lang="es-ES"/>
              <a:t>Los elementos y operaciones similares deberían comportarse de manera similar en toda la interfaz.</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Si en una aplicación el botón “Guardar” siempre está en la esquina superior derecha, entonces debería mantenerse en la misma ubicación en todas las pantallas para evitar confusión.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2"/>
          <p:cNvPicPr preferRelativeResize="0"/>
          <p:nvPr>
            <p:ph idx="2" type="pic"/>
          </p:nvPr>
        </p:nvPicPr>
        <p:blipFill rotWithShape="1">
          <a:blip r:embed="rId3">
            <a:alphaModFix/>
          </a:blip>
          <a:srcRect b="374" l="0" r="0" t="372"/>
          <a:stretch/>
        </p:blipFill>
        <p:spPr>
          <a:xfrm>
            <a:off x="4572000" y="804863"/>
            <a:ext cx="4103688" cy="4463362"/>
          </a:xfrm>
          <a:prstGeom prst="rect">
            <a:avLst/>
          </a:prstGeom>
          <a:noFill/>
          <a:ln>
            <a:noFill/>
          </a:ln>
        </p:spPr>
      </p:pic>
      <p:sp>
        <p:nvSpPr>
          <p:cNvPr id="246" name="Google Shape;246;p22"/>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47" name="Google Shape;247;p22"/>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48" name="Google Shape;248;p22"/>
          <p:cNvSpPr txBox="1"/>
          <p:nvPr>
            <p:ph idx="4" type="body"/>
          </p:nvPr>
        </p:nvSpPr>
        <p:spPr>
          <a:xfrm>
            <a:off x="800823" y="1341439"/>
            <a:ext cx="3355542" cy="373225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RETROALIMENTACIÓN</a:t>
            </a:r>
            <a:endParaRPr/>
          </a:p>
          <a:p>
            <a:pPr indent="-266700" lvl="0" marL="266700" rtl="0" algn="l">
              <a:lnSpc>
                <a:spcPct val="100000"/>
              </a:lnSpc>
              <a:spcBef>
                <a:spcPts val="1200"/>
              </a:spcBef>
              <a:spcAft>
                <a:spcPts val="0"/>
              </a:spcAft>
              <a:buClr>
                <a:schemeClr val="dk1"/>
              </a:buClr>
              <a:buSzPts val="1200"/>
              <a:buChar char="❑"/>
            </a:pPr>
            <a:r>
              <a:rPr lang="es-ES"/>
              <a:t>Los usuarios deberían recibir confirmación inmediata sobre el resultado de sus acciones.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Cuando envías un correo electrónico, aparece una notificación que dice “Correo enviado” para confirmar que la acción se ha realizado correctamente.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3"/>
          <p:cNvPicPr preferRelativeResize="0"/>
          <p:nvPr>
            <p:ph idx="2" type="pic"/>
          </p:nvPr>
        </p:nvPicPr>
        <p:blipFill rotWithShape="1">
          <a:blip r:embed="rId3">
            <a:alphaModFix/>
          </a:blip>
          <a:srcRect b="0" l="3221" r="3219" t="0"/>
          <a:stretch/>
        </p:blipFill>
        <p:spPr>
          <a:xfrm>
            <a:off x="4572000" y="804863"/>
            <a:ext cx="4103688" cy="4463362"/>
          </a:xfrm>
          <a:prstGeom prst="rect">
            <a:avLst/>
          </a:prstGeom>
          <a:noFill/>
          <a:ln>
            <a:noFill/>
          </a:ln>
        </p:spPr>
      </p:pic>
      <p:sp>
        <p:nvSpPr>
          <p:cNvPr id="255" name="Google Shape;255;p2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56" name="Google Shape;256;p2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57" name="Google Shape;257;p23"/>
          <p:cNvSpPr txBox="1"/>
          <p:nvPr>
            <p:ph idx="4" type="body"/>
          </p:nvPr>
        </p:nvSpPr>
        <p:spPr>
          <a:xfrm>
            <a:off x="893185" y="1369149"/>
            <a:ext cx="3484851" cy="3787672"/>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SIMPLICIDAD Y MINIMALISMO</a:t>
            </a:r>
            <a:endParaRPr/>
          </a:p>
          <a:p>
            <a:pPr indent="-266700" lvl="0" marL="266700" rtl="0" algn="l">
              <a:lnSpc>
                <a:spcPct val="100000"/>
              </a:lnSpc>
              <a:spcBef>
                <a:spcPts val="1200"/>
              </a:spcBef>
              <a:spcAft>
                <a:spcPts val="0"/>
              </a:spcAft>
              <a:buClr>
                <a:schemeClr val="dk1"/>
              </a:buClr>
              <a:buSzPts val="1200"/>
              <a:buChar char="❑"/>
            </a:pPr>
            <a:r>
              <a:rPr lang="es-ES"/>
              <a:t>La interfaz debe ser tan simple como sea posible, mostrando sólo la información necesaria.</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En una aplicación de navegación GPS, el diseño mostrará típicamente sólo tu ubicación actual, la ruta y las próximas indicaciones, en lugar de sobrecargarse con detalles irrelevantes.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4"/>
          <p:cNvPicPr preferRelativeResize="0"/>
          <p:nvPr>
            <p:ph idx="2" type="pic"/>
          </p:nvPr>
        </p:nvPicPr>
        <p:blipFill rotWithShape="1">
          <a:blip r:embed="rId3">
            <a:alphaModFix/>
          </a:blip>
          <a:srcRect b="374" l="0" r="0" t="372"/>
          <a:stretch/>
        </p:blipFill>
        <p:spPr>
          <a:xfrm>
            <a:off x="4572000" y="804863"/>
            <a:ext cx="4103688" cy="4463362"/>
          </a:xfrm>
          <a:prstGeom prst="rect">
            <a:avLst/>
          </a:prstGeom>
          <a:noFill/>
          <a:ln>
            <a:noFill/>
          </a:ln>
        </p:spPr>
      </p:pic>
      <p:sp>
        <p:nvSpPr>
          <p:cNvPr id="264" name="Google Shape;264;p2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65" name="Google Shape;265;p2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66" name="Google Shape;266;p24"/>
          <p:cNvSpPr txBox="1"/>
          <p:nvPr>
            <p:ph idx="4" type="body"/>
          </p:nvPr>
        </p:nvSpPr>
        <p:spPr>
          <a:xfrm>
            <a:off x="588386" y="1251818"/>
            <a:ext cx="3632632"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TOLERANCIA AL ERROR</a:t>
            </a:r>
            <a:endParaRPr/>
          </a:p>
          <a:p>
            <a:pPr indent="-266700" lvl="0" marL="266700" rtl="0" algn="l">
              <a:lnSpc>
                <a:spcPct val="100000"/>
              </a:lnSpc>
              <a:spcBef>
                <a:spcPts val="1200"/>
              </a:spcBef>
              <a:spcAft>
                <a:spcPts val="0"/>
              </a:spcAft>
              <a:buClr>
                <a:schemeClr val="dk1"/>
              </a:buClr>
              <a:buSzPts val="1200"/>
              <a:buChar char="❑"/>
            </a:pPr>
            <a:r>
              <a:rPr lang="es-ES"/>
              <a:t>El diseño debe permitir la corrección de errores y ser indulgente cuando los usuarios cometen errores.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Muchas aplicaciones de edición de texto tienen una opción de “Deshacer” que te permite revertir tu última acción.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5"/>
          <p:cNvPicPr preferRelativeResize="0"/>
          <p:nvPr>
            <p:ph idx="2" type="pic"/>
          </p:nvPr>
        </p:nvPicPr>
        <p:blipFill rotWithShape="1">
          <a:blip r:embed="rId3">
            <a:alphaModFix/>
          </a:blip>
          <a:srcRect b="374" l="0" r="0" t="372"/>
          <a:stretch/>
        </p:blipFill>
        <p:spPr>
          <a:xfrm>
            <a:off x="4572000" y="804863"/>
            <a:ext cx="4103688" cy="4463362"/>
          </a:xfrm>
          <a:prstGeom prst="rect">
            <a:avLst/>
          </a:prstGeom>
          <a:noFill/>
          <a:ln>
            <a:noFill/>
          </a:ln>
        </p:spPr>
      </p:pic>
      <p:sp>
        <p:nvSpPr>
          <p:cNvPr id="273" name="Google Shape;273;p2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74" name="Google Shape;274;p2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75" name="Google Shape;275;p25"/>
          <p:cNvSpPr txBox="1"/>
          <p:nvPr>
            <p:ph idx="4" type="body"/>
          </p:nvPr>
        </p:nvSpPr>
        <p:spPr>
          <a:xfrm>
            <a:off x="828531" y="1535971"/>
            <a:ext cx="3503323" cy="373225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VISIBILIDAD Y ACCESIBILIDAD</a:t>
            </a:r>
            <a:endParaRPr/>
          </a:p>
          <a:p>
            <a:pPr indent="-266700" lvl="0" marL="266700" rtl="0" algn="l">
              <a:lnSpc>
                <a:spcPct val="100000"/>
              </a:lnSpc>
              <a:spcBef>
                <a:spcPts val="1200"/>
              </a:spcBef>
              <a:spcAft>
                <a:spcPts val="0"/>
              </a:spcAft>
              <a:buClr>
                <a:schemeClr val="dk1"/>
              </a:buClr>
              <a:buSzPts val="1200"/>
              <a:buChar char="❑"/>
            </a:pPr>
            <a:r>
              <a:rPr lang="es-ES"/>
              <a:t>Las opciones y elementos más importantes deben ser fácilmente visibles y accesibles.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En un sitio web de comercio electrónico, opciones como “Agregar al carrito” o “Comprar ahora” suelen estar en lugares prominentes y ser de un color destacado.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82" name="Google Shape;282;p2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83" name="Google Shape;283;p26"/>
          <p:cNvSpPr txBox="1"/>
          <p:nvPr>
            <p:ph idx="4" type="body"/>
          </p:nvPr>
        </p:nvSpPr>
        <p:spPr>
          <a:xfrm>
            <a:off x="911658" y="1443607"/>
            <a:ext cx="3216996" cy="3695308"/>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FLEXIBILIDAD Y EFICIENCIA</a:t>
            </a:r>
            <a:endParaRPr/>
          </a:p>
          <a:p>
            <a:pPr indent="-266700" lvl="0" marL="266700" rtl="0" algn="l">
              <a:lnSpc>
                <a:spcPct val="100000"/>
              </a:lnSpc>
              <a:spcBef>
                <a:spcPts val="1200"/>
              </a:spcBef>
              <a:spcAft>
                <a:spcPts val="0"/>
              </a:spcAft>
              <a:buClr>
                <a:schemeClr val="dk1"/>
              </a:buClr>
              <a:buSzPts val="1200"/>
              <a:buChar char="❑"/>
            </a:pPr>
            <a:r>
              <a:rPr lang="es-ES"/>
              <a:t>La interfaz debe ser usable tanto para novatos como para usuarios experimentados.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En un software de edición de vídeo, los usuarios novatos podrían usar plantillas predefinidas, mientras que los usuarios más avanzados tienen la opción de editar cada detalle manualmente.</a:t>
            </a:r>
            <a:endParaRPr/>
          </a:p>
        </p:txBody>
      </p:sp>
      <p:pic>
        <p:nvPicPr>
          <p:cNvPr id="284" name="Google Shape;284;p26"/>
          <p:cNvPicPr preferRelativeResize="0"/>
          <p:nvPr>
            <p:ph idx="2" type="pic"/>
          </p:nvPr>
        </p:nvPicPr>
        <p:blipFill rotWithShape="1">
          <a:blip r:embed="rId3">
            <a:alphaModFix/>
          </a:blip>
          <a:srcRect b="723" l="0" r="0" t="723"/>
          <a:stretch/>
        </p:blipFill>
        <p:spPr>
          <a:xfrm>
            <a:off x="4719782" y="1364085"/>
            <a:ext cx="3445164" cy="37471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7"/>
          <p:cNvPicPr preferRelativeResize="0"/>
          <p:nvPr>
            <p:ph idx="2" type="pic"/>
          </p:nvPr>
        </p:nvPicPr>
        <p:blipFill rotWithShape="1">
          <a:blip r:embed="rId3">
            <a:alphaModFix/>
          </a:blip>
          <a:srcRect b="0" l="9474" r="9474" t="0"/>
          <a:stretch/>
        </p:blipFill>
        <p:spPr>
          <a:xfrm>
            <a:off x="4802910" y="1274615"/>
            <a:ext cx="3346306" cy="3639598"/>
          </a:xfrm>
          <a:prstGeom prst="rect">
            <a:avLst/>
          </a:prstGeom>
          <a:noFill/>
          <a:ln>
            <a:noFill/>
          </a:ln>
        </p:spPr>
      </p:pic>
      <p:sp>
        <p:nvSpPr>
          <p:cNvPr id="291" name="Google Shape;291;p2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CLÁSICOS DE DISEÑO</a:t>
            </a:r>
            <a:endParaRPr/>
          </a:p>
        </p:txBody>
      </p:sp>
      <p:sp>
        <p:nvSpPr>
          <p:cNvPr id="292" name="Google Shape;292;p2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293" name="Google Shape;293;p27"/>
          <p:cNvSpPr txBox="1"/>
          <p:nvPr>
            <p:ph idx="4" type="body"/>
          </p:nvPr>
        </p:nvSpPr>
        <p:spPr>
          <a:xfrm>
            <a:off x="819294" y="1468581"/>
            <a:ext cx="3346305" cy="36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C00000"/>
              </a:buClr>
              <a:buSzPts val="1200"/>
              <a:buNone/>
            </a:pPr>
            <a:r>
              <a:rPr b="1" lang="es-ES">
                <a:solidFill>
                  <a:srgbClr val="C00000"/>
                </a:solidFill>
              </a:rPr>
              <a:t>DISEÑO CENTRADO EN EL USUARIO</a:t>
            </a:r>
            <a:endParaRPr/>
          </a:p>
          <a:p>
            <a:pPr indent="-266700" lvl="0" marL="266700" rtl="0" algn="l">
              <a:lnSpc>
                <a:spcPct val="100000"/>
              </a:lnSpc>
              <a:spcBef>
                <a:spcPts val="1200"/>
              </a:spcBef>
              <a:spcAft>
                <a:spcPts val="0"/>
              </a:spcAft>
              <a:buClr>
                <a:schemeClr val="dk1"/>
              </a:buClr>
              <a:buSzPts val="1200"/>
              <a:buChar char="❑"/>
            </a:pPr>
            <a:r>
              <a:rPr lang="es-ES"/>
              <a:t>El diseño debe basarse en las necesidades, expectativas y limitaciones de los</a:t>
            </a:r>
            <a:r>
              <a:rPr b="1" lang="es-ES">
                <a:solidFill>
                  <a:schemeClr val="dk2"/>
                </a:solidFill>
              </a:rPr>
              <a:t> </a:t>
            </a:r>
            <a:r>
              <a:rPr lang="es-ES"/>
              <a:t>usuarios.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Antes de lanzar </a:t>
            </a:r>
            <a:r>
              <a:rPr b="1" lang="es-ES">
                <a:solidFill>
                  <a:schemeClr val="dk2"/>
                </a:solidFill>
              </a:rPr>
              <a:t>una</a:t>
            </a:r>
            <a:r>
              <a:rPr lang="es-ES"/>
              <a:t> nueva función en una aplicación, </a:t>
            </a:r>
            <a:r>
              <a:rPr b="1" lang="es-ES">
                <a:solidFill>
                  <a:schemeClr val="dk2"/>
                </a:solidFill>
              </a:rPr>
              <a:t>se realiza </a:t>
            </a:r>
            <a:r>
              <a:rPr lang="es-ES"/>
              <a:t>una serie de pruebas de u</a:t>
            </a:r>
            <a:r>
              <a:rPr b="1" lang="es-ES">
                <a:solidFill>
                  <a:schemeClr val="dk2"/>
                </a:solidFill>
              </a:rPr>
              <a:t>s</a:t>
            </a:r>
            <a:r>
              <a:rPr lang="es-ES"/>
              <a:t>abilidad para recopilar feedback y hacer ajustes necesarios.</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8"/>
          <p:cNvPicPr preferRelativeResize="0"/>
          <p:nvPr>
            <p:ph idx="2" type="pic"/>
          </p:nvPr>
        </p:nvPicPr>
        <p:blipFill rotWithShape="1">
          <a:blip r:embed="rId3">
            <a:alphaModFix/>
          </a:blip>
          <a:srcRect b="0" l="13056" r="13056" t="0"/>
          <a:stretch/>
        </p:blipFill>
        <p:spPr>
          <a:xfrm>
            <a:off x="4895271" y="1262264"/>
            <a:ext cx="3521797" cy="3830470"/>
          </a:xfrm>
          <a:prstGeom prst="rect">
            <a:avLst/>
          </a:prstGeom>
          <a:noFill/>
          <a:ln>
            <a:noFill/>
          </a:ln>
        </p:spPr>
      </p:pic>
      <p:sp>
        <p:nvSpPr>
          <p:cNvPr id="300" name="Google Shape;300;p2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ESPECÍFICOS GUI</a:t>
            </a:r>
            <a:endParaRPr/>
          </a:p>
        </p:txBody>
      </p:sp>
      <p:sp>
        <p:nvSpPr>
          <p:cNvPr id="301" name="Google Shape;301;p2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302" name="Google Shape;302;p28"/>
          <p:cNvSpPr txBox="1"/>
          <p:nvPr>
            <p:ph idx="4" type="body"/>
          </p:nvPr>
        </p:nvSpPr>
        <p:spPr>
          <a:xfrm>
            <a:off x="819296" y="1455017"/>
            <a:ext cx="3263178" cy="409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METÁFORAS VISUALES</a:t>
            </a:r>
            <a:endParaRPr/>
          </a:p>
          <a:p>
            <a:pPr indent="-266700" lvl="0" marL="266700" rtl="0" algn="l">
              <a:lnSpc>
                <a:spcPct val="100000"/>
              </a:lnSpc>
              <a:spcBef>
                <a:spcPts val="1200"/>
              </a:spcBef>
              <a:spcAft>
                <a:spcPts val="0"/>
              </a:spcAft>
              <a:buClr>
                <a:schemeClr val="dk1"/>
              </a:buClr>
              <a:buSzPts val="1200"/>
              <a:buChar char="❑"/>
            </a:pPr>
            <a:r>
              <a:rPr lang="es-ES"/>
              <a:t>Son representaciones gráficas que la gente puede entender rápidamente porque imitan objetos o conceptos del mundo real.</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El icono de la papelera en un sistema operativo es una buena metáfora visual. Representa un objeto del mundo real donde tiramos cosas que ya no necesitamos.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9"/>
          <p:cNvPicPr preferRelativeResize="0"/>
          <p:nvPr>
            <p:ph idx="2" type="pic"/>
          </p:nvPr>
        </p:nvPicPr>
        <p:blipFill rotWithShape="1">
          <a:blip r:embed="rId3">
            <a:alphaModFix/>
          </a:blip>
          <a:srcRect b="0" l="826" r="826" t="0"/>
          <a:stretch/>
        </p:blipFill>
        <p:spPr>
          <a:xfrm>
            <a:off x="5001069" y="1309824"/>
            <a:ext cx="3397528" cy="3695309"/>
          </a:xfrm>
          <a:prstGeom prst="rect">
            <a:avLst/>
          </a:prstGeom>
          <a:noFill/>
          <a:ln>
            <a:noFill/>
          </a:ln>
        </p:spPr>
      </p:pic>
      <p:sp>
        <p:nvSpPr>
          <p:cNvPr id="309" name="Google Shape;309;p2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ESPECÍFICOS GUI</a:t>
            </a:r>
            <a:endParaRPr/>
          </a:p>
        </p:txBody>
      </p:sp>
      <p:sp>
        <p:nvSpPr>
          <p:cNvPr id="310" name="Google Shape;310;p2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311" name="Google Shape;311;p29"/>
          <p:cNvSpPr txBox="1"/>
          <p:nvPr>
            <p:ph idx="4" type="body"/>
          </p:nvPr>
        </p:nvSpPr>
        <p:spPr>
          <a:xfrm>
            <a:off x="847005" y="1396856"/>
            <a:ext cx="3429432" cy="36953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C00000"/>
              </a:buClr>
              <a:buSzPts val="1200"/>
              <a:buNone/>
            </a:pPr>
            <a:r>
              <a:rPr b="1" lang="es-ES">
                <a:solidFill>
                  <a:srgbClr val="C00000"/>
                </a:solidFill>
              </a:rPr>
              <a:t>JERARQUÍA VISUAL</a:t>
            </a:r>
            <a:endParaRPr/>
          </a:p>
          <a:p>
            <a:pPr indent="-266700" lvl="0" marL="266700" rtl="0" algn="l">
              <a:lnSpc>
                <a:spcPct val="100000"/>
              </a:lnSpc>
              <a:spcBef>
                <a:spcPts val="1200"/>
              </a:spcBef>
              <a:spcAft>
                <a:spcPts val="0"/>
              </a:spcAft>
              <a:buClr>
                <a:schemeClr val="dk1"/>
              </a:buClr>
              <a:buSzPts val="1200"/>
              <a:buChar char="❑"/>
            </a:pPr>
            <a:r>
              <a:rPr lang="es-ES"/>
              <a:t>La jerarquía visual implica el uso de elementos de diseño como color, tamaño y posición para indicar la importancia relativa de diferentes elementos en la interfaz.</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En una página web de noticias, el titular más importante podría ser más grande y estar en la parte superior de la página, mientras que noticias secundarias podrían ser más pequeñas y estar más abajo.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9" name="Google Shape;79;p3"/>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TIPOS DE INTERFAZ DE USUARIO</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0"/>
          <p:cNvPicPr preferRelativeResize="0"/>
          <p:nvPr>
            <p:ph idx="2" type="pic"/>
          </p:nvPr>
        </p:nvPicPr>
        <p:blipFill rotWithShape="1">
          <a:blip r:embed="rId3">
            <a:alphaModFix/>
          </a:blip>
          <a:srcRect b="0" l="22064" r="22064" t="0"/>
          <a:stretch/>
        </p:blipFill>
        <p:spPr>
          <a:xfrm>
            <a:off x="4867565" y="1163638"/>
            <a:ext cx="3484962" cy="3790407"/>
          </a:xfrm>
          <a:prstGeom prst="rect">
            <a:avLst/>
          </a:prstGeom>
          <a:noFill/>
          <a:ln>
            <a:noFill/>
          </a:ln>
        </p:spPr>
      </p:pic>
      <p:sp>
        <p:nvSpPr>
          <p:cNvPr id="318" name="Google Shape;318;p30"/>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ESPECÍFICOS GUI</a:t>
            </a:r>
            <a:endParaRPr/>
          </a:p>
        </p:txBody>
      </p:sp>
      <p:sp>
        <p:nvSpPr>
          <p:cNvPr id="319" name="Google Shape;319;p30"/>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320" name="Google Shape;320;p30"/>
          <p:cNvSpPr txBox="1"/>
          <p:nvPr>
            <p:ph idx="4" type="body"/>
          </p:nvPr>
        </p:nvSpPr>
        <p:spPr>
          <a:xfrm>
            <a:off x="791586" y="1354715"/>
            <a:ext cx="3484851" cy="3566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ESPACIADO Y ALINEACIÓN</a:t>
            </a:r>
            <a:endParaRPr/>
          </a:p>
          <a:p>
            <a:pPr indent="-266700" lvl="0" marL="266700" rtl="0" algn="l">
              <a:lnSpc>
                <a:spcPct val="100000"/>
              </a:lnSpc>
              <a:spcBef>
                <a:spcPts val="1200"/>
              </a:spcBef>
              <a:spcAft>
                <a:spcPts val="0"/>
              </a:spcAft>
              <a:buClr>
                <a:schemeClr val="dk1"/>
              </a:buClr>
              <a:buSzPts val="1200"/>
              <a:buChar char="❑"/>
            </a:pPr>
            <a:r>
              <a:rPr lang="es-ES"/>
              <a:t>Mantener un espaciado y alineación uniformes entre los elementos mejora la legibilidad y la estética general de la interfaz.</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En una aplicación de correo electrónico, los correos más recientes podrían estar alineados a la izquierda con un espaciado uniforme entre ellos para facilitar la lectura y el acceso.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1"/>
          <p:cNvPicPr preferRelativeResize="0"/>
          <p:nvPr>
            <p:ph idx="2" type="pic"/>
          </p:nvPr>
        </p:nvPicPr>
        <p:blipFill rotWithShape="1">
          <a:blip r:embed="rId3">
            <a:alphaModFix/>
          </a:blip>
          <a:srcRect b="0" l="9175" r="9177" t="0"/>
          <a:stretch/>
        </p:blipFill>
        <p:spPr>
          <a:xfrm>
            <a:off x="4849092" y="1297736"/>
            <a:ext cx="3549506" cy="3860608"/>
          </a:xfrm>
          <a:prstGeom prst="rect">
            <a:avLst/>
          </a:prstGeom>
          <a:noFill/>
          <a:ln>
            <a:noFill/>
          </a:ln>
        </p:spPr>
      </p:pic>
      <p:sp>
        <p:nvSpPr>
          <p:cNvPr id="327" name="Google Shape;327;p31"/>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PRINCIPIOS ESPECÍFICOS GUI</a:t>
            </a:r>
            <a:endParaRPr/>
          </a:p>
        </p:txBody>
      </p:sp>
      <p:sp>
        <p:nvSpPr>
          <p:cNvPr id="328" name="Google Shape;328;p31"/>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PRINCIPIOS DE DISEÑO DE INTERFAZ GRÁFICA DE USUARIO</a:t>
            </a:r>
            <a:endParaRPr/>
          </a:p>
        </p:txBody>
      </p:sp>
      <p:sp>
        <p:nvSpPr>
          <p:cNvPr id="329" name="Google Shape;329;p31"/>
          <p:cNvSpPr txBox="1"/>
          <p:nvPr>
            <p:ph idx="4" type="body"/>
          </p:nvPr>
        </p:nvSpPr>
        <p:spPr>
          <a:xfrm>
            <a:off x="819296" y="1517498"/>
            <a:ext cx="3475614" cy="3750727"/>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C00000"/>
              </a:buClr>
              <a:buSzPts val="1200"/>
              <a:buNone/>
            </a:pPr>
            <a:r>
              <a:rPr b="1" lang="es-ES">
                <a:solidFill>
                  <a:srgbClr val="C00000"/>
                </a:solidFill>
              </a:rPr>
              <a:t>COLORES Y TIPOGRAFÍA</a:t>
            </a:r>
            <a:endParaRPr/>
          </a:p>
          <a:p>
            <a:pPr indent="-266700" lvl="0" marL="266700" rtl="0" algn="l">
              <a:lnSpc>
                <a:spcPct val="100000"/>
              </a:lnSpc>
              <a:spcBef>
                <a:spcPts val="1200"/>
              </a:spcBef>
              <a:spcAft>
                <a:spcPts val="0"/>
              </a:spcAft>
              <a:buClr>
                <a:schemeClr val="dk1"/>
              </a:buClr>
              <a:buSzPts val="1200"/>
              <a:buChar char="❑"/>
            </a:pPr>
            <a:r>
              <a:rPr lang="es-ES"/>
              <a:t>El uso cuidadoso de los colores y la tipografía puede mejorar la legibilidad, atraer la atención y transmitir estados emocionales.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En una aplicación financiera, números en rojo podrían indicar saldos negativos o pérdidas, mientras que números en verde podrían indicar ganancias.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6" name="Google Shape;336;p32"/>
          <p:cNvSpPr/>
          <p:nvPr/>
        </p:nvSpPr>
        <p:spPr>
          <a:xfrm>
            <a:off x="424252" y="3703125"/>
            <a:ext cx="7966170" cy="523180"/>
          </a:xfrm>
          <a:prstGeom prst="rect">
            <a:avLst/>
          </a:prstGeom>
          <a:noFill/>
          <a:ln>
            <a:noFill/>
          </a:ln>
        </p:spPr>
        <p:txBody>
          <a:bodyPr anchorCtr="0" anchor="t" bIns="45700" lIns="91425" spcFirstLastPara="1" rIns="91425" wrap="square" tIns="45700">
            <a:spAutoFit/>
          </a:bodyPr>
          <a:lstStyle/>
          <a:p>
            <a:pPr indent="-274638" lvl="0" marL="274638" marR="0" rtl="0" algn="l">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Calibri"/>
                <a:ea typeface="Calibri"/>
                <a:cs typeface="Calibri"/>
                <a:sym typeface="Calibri"/>
              </a:rPr>
              <a:t>/ PROTOTIPO DE SISTEMA</a:t>
            </a:r>
            <a:endParaRPr b="1" i="0" sz="1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3"/>
          <p:cNvPicPr preferRelativeResize="0"/>
          <p:nvPr>
            <p:ph idx="2" type="pic"/>
          </p:nvPr>
        </p:nvPicPr>
        <p:blipFill rotWithShape="1">
          <a:blip r:embed="rId3">
            <a:alphaModFix/>
          </a:blip>
          <a:srcRect b="0" l="24157" r="24157" t="0"/>
          <a:stretch/>
        </p:blipFill>
        <p:spPr>
          <a:xfrm>
            <a:off x="4872967" y="1163638"/>
            <a:ext cx="3442502" cy="3744225"/>
          </a:xfrm>
          <a:prstGeom prst="rect">
            <a:avLst/>
          </a:prstGeom>
          <a:noFill/>
          <a:ln>
            <a:noFill/>
          </a:ln>
        </p:spPr>
      </p:pic>
      <p:sp>
        <p:nvSpPr>
          <p:cNvPr id="343" name="Google Shape;343;p33"/>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¿QUÉ ES?</a:t>
            </a:r>
            <a:endParaRPr/>
          </a:p>
        </p:txBody>
      </p:sp>
      <p:sp>
        <p:nvSpPr>
          <p:cNvPr id="344" name="Google Shape;344;p33"/>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PROTOTIPO DE SISTEMA</a:t>
            </a:r>
            <a:endParaRPr/>
          </a:p>
        </p:txBody>
      </p:sp>
      <p:sp>
        <p:nvSpPr>
          <p:cNvPr id="345" name="Google Shape;345;p33"/>
          <p:cNvSpPr txBox="1"/>
          <p:nvPr>
            <p:ph idx="4" type="body"/>
          </p:nvPr>
        </p:nvSpPr>
        <p:spPr>
          <a:xfrm>
            <a:off x="874713" y="1317587"/>
            <a:ext cx="36972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 una versión inicial, simplificada y funcional de un sistema de software que se desarrolla para demostrar, evaluar y probar cómo funcionará el sistema final.</a:t>
            </a:r>
            <a:endParaRPr/>
          </a:p>
          <a:p>
            <a:pPr indent="-266700" lvl="0" marL="266700" rtl="0" algn="l">
              <a:lnSpc>
                <a:spcPct val="100000"/>
              </a:lnSpc>
              <a:spcBef>
                <a:spcPts val="1200"/>
              </a:spcBef>
              <a:spcAft>
                <a:spcPts val="0"/>
              </a:spcAft>
              <a:buClr>
                <a:schemeClr val="dk1"/>
              </a:buClr>
              <a:buSzPts val="1200"/>
              <a:buChar char="❑"/>
            </a:pPr>
            <a:r>
              <a:rPr lang="es-ES"/>
              <a:t>El objetivo de un prototipo es proporcionar una representación visual o funcional temprana del sistema para que todos los stakeholders (desarrolladores, usuarios, patrocinadores del proyecto, etc.) puedan comprender mejor qué es lo que se está construyendo.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4"/>
          <p:cNvPicPr preferRelativeResize="0"/>
          <p:nvPr>
            <p:ph idx="2" type="pic"/>
          </p:nvPr>
        </p:nvPicPr>
        <p:blipFill rotWithShape="1">
          <a:blip r:embed="rId3">
            <a:alphaModFix/>
          </a:blip>
          <a:srcRect b="0" l="19338" r="19339" t="0"/>
          <a:stretch/>
        </p:blipFill>
        <p:spPr>
          <a:xfrm>
            <a:off x="4983500" y="1177927"/>
            <a:ext cx="3544406" cy="3855061"/>
          </a:xfrm>
          <a:prstGeom prst="rect">
            <a:avLst/>
          </a:prstGeom>
          <a:noFill/>
          <a:ln>
            <a:noFill/>
          </a:ln>
        </p:spPr>
      </p:pic>
      <p:sp>
        <p:nvSpPr>
          <p:cNvPr id="352" name="Google Shape;352;p34"/>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PAPER PROTOTYPES</a:t>
            </a:r>
            <a:endParaRPr/>
          </a:p>
        </p:txBody>
      </p:sp>
      <p:sp>
        <p:nvSpPr>
          <p:cNvPr id="353" name="Google Shape;353;p34"/>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PROTOTIPO DE SISTEMA</a:t>
            </a:r>
            <a:endParaRPr/>
          </a:p>
        </p:txBody>
      </p:sp>
      <p:sp>
        <p:nvSpPr>
          <p:cNvPr id="354" name="Google Shape;354;p34"/>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Este es el tipo más simple de prototipo. </a:t>
            </a:r>
            <a:endParaRPr/>
          </a:p>
          <a:p>
            <a:pPr indent="-266700" lvl="0" marL="266700" rtl="0" algn="l">
              <a:lnSpc>
                <a:spcPct val="100000"/>
              </a:lnSpc>
              <a:spcBef>
                <a:spcPts val="1200"/>
              </a:spcBef>
              <a:spcAft>
                <a:spcPts val="0"/>
              </a:spcAft>
              <a:buClr>
                <a:schemeClr val="dk1"/>
              </a:buClr>
              <a:buSzPts val="1200"/>
              <a:buChar char="❑"/>
            </a:pPr>
            <a:r>
              <a:rPr lang="es-ES"/>
              <a:t>Consiste en dibujos hechos a mano o impresos en papel que muestran las principales interfaces de usuario y elementos de diseño.</a:t>
            </a:r>
            <a:endParaRPr/>
          </a:p>
          <a:p>
            <a:pPr indent="-266700" lvl="0" marL="266700" rtl="0" algn="l">
              <a:lnSpc>
                <a:spcPct val="100000"/>
              </a:lnSpc>
              <a:spcBef>
                <a:spcPts val="1200"/>
              </a:spcBef>
              <a:spcAft>
                <a:spcPts val="0"/>
              </a:spcAft>
              <a:buClr>
                <a:schemeClr val="dk1"/>
              </a:buClr>
              <a:buSzPts val="1200"/>
              <a:buChar char="❑"/>
            </a:pPr>
            <a:r>
              <a:rPr lang="es-ES"/>
              <a:t>Se utiliza principalmente en las etapas iniciales de diseño para validar conceptos básicos y recoger retroalimentación rápida.</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a:t>
            </a:r>
            <a:r>
              <a:rPr lang="es-ES">
                <a:solidFill>
                  <a:schemeClr val="dk2"/>
                </a:solidFill>
              </a:rPr>
              <a:t>Imagina que estás diseñando una aplicación móvil para gestionar citas médicas. Podrías dibujar en papel la pantalla principal, los botones para hacer una nueva cita, ver citas existentes, etc.</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CLICK-THROUGH PROTOTYPES</a:t>
            </a:r>
            <a:endParaRPr/>
          </a:p>
        </p:txBody>
      </p:sp>
      <p:sp>
        <p:nvSpPr>
          <p:cNvPr id="361" name="Google Shape;361;p3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PROTOTIPO DE SISTEMA</a:t>
            </a:r>
            <a:endParaRPr/>
          </a:p>
        </p:txBody>
      </p:sp>
      <p:sp>
        <p:nvSpPr>
          <p:cNvPr id="362" name="Google Shape;362;p3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Estos prototipos son maquetas digitales navegables pero estáticas, sin lógica funcional real detrás de ellas.</a:t>
            </a:r>
            <a:endParaRPr/>
          </a:p>
          <a:p>
            <a:pPr indent="-266700" lvl="0" marL="266700" rtl="0" algn="l">
              <a:lnSpc>
                <a:spcPct val="100000"/>
              </a:lnSpc>
              <a:spcBef>
                <a:spcPts val="1200"/>
              </a:spcBef>
              <a:spcAft>
                <a:spcPts val="0"/>
              </a:spcAft>
              <a:buClr>
                <a:schemeClr val="dk1"/>
              </a:buClr>
              <a:buSzPts val="1200"/>
              <a:buChar char="❑"/>
            </a:pPr>
            <a:r>
              <a:rPr lang="es-ES"/>
              <a:t>Permiten simular la navegación y la interacción del usuario con la interfaz.</a:t>
            </a:r>
            <a:endParaRPr/>
          </a:p>
          <a:p>
            <a:pPr indent="-266700" lvl="0" marL="266700" rtl="0" algn="l">
              <a:lnSpc>
                <a:spcPct val="100000"/>
              </a:lnSpc>
              <a:spcBef>
                <a:spcPts val="1200"/>
              </a:spcBef>
              <a:spcAft>
                <a:spcPts val="0"/>
              </a:spcAft>
              <a:buClr>
                <a:schemeClr val="dk1"/>
              </a:buClr>
              <a:buSzPts val="1200"/>
              <a:buChar char="❑"/>
            </a:pPr>
            <a:r>
              <a:rPr lang="es-ES"/>
              <a:t>Útil para pruebas de usabilidad y presentaciones para stakeholders.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a:t>
            </a:r>
            <a:r>
              <a:rPr lang="es-ES">
                <a:solidFill>
                  <a:schemeClr val="dk2"/>
                </a:solidFill>
              </a:rPr>
              <a:t>Utilizando herramientas como Adobe XD, podrías crear una versión digital de la pantalla principal de una aplicación para el registro de votantes, donde los usuarios pueden hacer clic en los elementos pero no se procesan datos reales.</a:t>
            </a:r>
            <a:endParaRPr/>
          </a:p>
        </p:txBody>
      </p:sp>
      <p:pic>
        <p:nvPicPr>
          <p:cNvPr id="363" name="Google Shape;363;p35"/>
          <p:cNvPicPr preferRelativeResize="0"/>
          <p:nvPr>
            <p:ph idx="2" type="pic"/>
          </p:nvPr>
        </p:nvPicPr>
        <p:blipFill rotWithShape="1">
          <a:blip r:embed="rId3">
            <a:alphaModFix/>
          </a:blip>
          <a:srcRect b="0" l="19338" r="19339" t="0"/>
          <a:stretch/>
        </p:blipFill>
        <p:spPr>
          <a:xfrm>
            <a:off x="5014051" y="1253115"/>
            <a:ext cx="3366073" cy="36610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PROTOTIPOS INTERACTIVOS</a:t>
            </a:r>
            <a:endParaRPr/>
          </a:p>
        </p:txBody>
      </p:sp>
      <p:sp>
        <p:nvSpPr>
          <p:cNvPr id="370" name="Google Shape;370;p3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PROTOTIPO DE SISTEMA</a:t>
            </a:r>
            <a:endParaRPr/>
          </a:p>
        </p:txBody>
      </p:sp>
      <p:sp>
        <p:nvSpPr>
          <p:cNvPr id="371" name="Google Shape;371;p36"/>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Estos prototipos ofrecen una simulación mucho más cercana del producto final, con interacciones más complejas y lógica funcional básica.</a:t>
            </a:r>
            <a:endParaRPr/>
          </a:p>
          <a:p>
            <a:pPr indent="-266700" lvl="0" marL="266700" rtl="0" algn="l">
              <a:lnSpc>
                <a:spcPct val="100000"/>
              </a:lnSpc>
              <a:spcBef>
                <a:spcPts val="1200"/>
              </a:spcBef>
              <a:spcAft>
                <a:spcPts val="0"/>
              </a:spcAft>
              <a:buClr>
                <a:schemeClr val="dk1"/>
              </a:buClr>
              <a:buSzPts val="1200"/>
              <a:buChar char="❑"/>
            </a:pPr>
            <a:r>
              <a:rPr lang="es-ES"/>
              <a:t>Se emplean cuando se necesita una comprensión más profunda de las interacciones del usuario o para realizar pruebas más exhaustivas.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a:t>
            </a:r>
            <a:r>
              <a:rPr lang="es-ES">
                <a:solidFill>
                  <a:schemeClr val="dk2"/>
                </a:solidFill>
              </a:rPr>
              <a:t>Podrías crear un prototipo interactivo de un sistema de gestión de recursos para una universidad usando herramientas como Figma o incluso HTML y JavaScript, permitiendo a los usuarios simular la reserva de salones o recursos.</a:t>
            </a:r>
            <a:endParaRPr/>
          </a:p>
        </p:txBody>
      </p:sp>
      <p:pic>
        <p:nvPicPr>
          <p:cNvPr id="372" name="Google Shape;372;p36"/>
          <p:cNvPicPr preferRelativeResize="0"/>
          <p:nvPr>
            <p:ph idx="2" type="pic"/>
          </p:nvPr>
        </p:nvPicPr>
        <p:blipFill rotWithShape="1">
          <a:blip r:embed="rId3">
            <a:alphaModFix/>
          </a:blip>
          <a:srcRect b="0" l="10986" r="10985" t="0"/>
          <a:stretch/>
        </p:blipFill>
        <p:spPr>
          <a:xfrm>
            <a:off x="5209309" y="1283790"/>
            <a:ext cx="3170815" cy="34487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PROTOTIPOS EVOLUTIVOS O INCREMENTALES</a:t>
            </a:r>
            <a:endParaRPr/>
          </a:p>
        </p:txBody>
      </p:sp>
      <p:sp>
        <p:nvSpPr>
          <p:cNvPr id="379" name="Google Shape;379;p3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PROTOTIPO DE SISTEMA</a:t>
            </a:r>
            <a:endParaRPr/>
          </a:p>
        </p:txBody>
      </p:sp>
      <p:sp>
        <p:nvSpPr>
          <p:cNvPr id="380" name="Google Shape;380;p37"/>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Este tipo de prototipo se desarrolla y mejora iterativamente en base a la retroalimentación continua del usuario y los stakeholders.</a:t>
            </a:r>
            <a:endParaRPr/>
          </a:p>
          <a:p>
            <a:pPr indent="-266700" lvl="0" marL="266700" rtl="0" algn="l">
              <a:lnSpc>
                <a:spcPct val="100000"/>
              </a:lnSpc>
              <a:spcBef>
                <a:spcPts val="1200"/>
              </a:spcBef>
              <a:spcAft>
                <a:spcPts val="0"/>
              </a:spcAft>
              <a:buClr>
                <a:schemeClr val="dk1"/>
              </a:buClr>
              <a:buSzPts val="1200"/>
              <a:buChar char="❑"/>
            </a:pPr>
            <a:r>
              <a:rPr lang="es-ES"/>
              <a:t>Es útil en proyectos grandes y complejos donde los requisitos pueden cambiar o no están bien definidos desde el inicio.</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a:t>
            </a:r>
            <a:r>
              <a:rPr lang="es-ES">
                <a:solidFill>
                  <a:schemeClr val="dk2"/>
                </a:solidFill>
              </a:rPr>
              <a:t>Imagina un sistema de información para gestionar pensiones. Podrías empezar con un prototipo básico que permita a los usuarios ver su información de cuenta y, en fases posteriores, agregar funcionalidades como calculadoras de beneficios o opciones para cambiar de plan.</a:t>
            </a:r>
            <a:endParaRPr/>
          </a:p>
        </p:txBody>
      </p:sp>
      <p:pic>
        <p:nvPicPr>
          <p:cNvPr id="381" name="Google Shape;381;p37"/>
          <p:cNvPicPr preferRelativeResize="0"/>
          <p:nvPr>
            <p:ph idx="2" type="pic"/>
          </p:nvPr>
        </p:nvPicPr>
        <p:blipFill rotWithShape="1">
          <a:blip r:embed="rId3">
            <a:alphaModFix/>
          </a:blip>
          <a:srcRect b="0" l="8156" r="8154" t="0"/>
          <a:stretch/>
        </p:blipFill>
        <p:spPr>
          <a:xfrm>
            <a:off x="5227782" y="1435349"/>
            <a:ext cx="3198524" cy="34788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8"/>
          <p:cNvPicPr preferRelativeResize="0"/>
          <p:nvPr>
            <p:ph idx="2" type="pic"/>
          </p:nvPr>
        </p:nvPicPr>
        <p:blipFill rotWithShape="1">
          <a:blip r:embed="rId3">
            <a:alphaModFix/>
          </a:blip>
          <a:srcRect b="0" l="12355" r="12354" t="0"/>
          <a:stretch/>
        </p:blipFill>
        <p:spPr>
          <a:xfrm>
            <a:off x="5237016" y="1349731"/>
            <a:ext cx="3050743" cy="3318130"/>
          </a:xfrm>
          <a:prstGeom prst="rect">
            <a:avLst/>
          </a:prstGeom>
          <a:noFill/>
          <a:ln>
            <a:noFill/>
          </a:ln>
        </p:spPr>
      </p:pic>
      <p:sp>
        <p:nvSpPr>
          <p:cNvPr id="388" name="Google Shape;388;p3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PROTOTIPOS DESCARTABLES</a:t>
            </a:r>
            <a:endParaRPr/>
          </a:p>
        </p:txBody>
      </p:sp>
      <p:sp>
        <p:nvSpPr>
          <p:cNvPr id="389" name="Google Shape;389;p3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PROTOTIPO DE SISTEMA</a:t>
            </a:r>
            <a:endParaRPr/>
          </a:p>
        </p:txBody>
      </p:sp>
      <p:sp>
        <p:nvSpPr>
          <p:cNvPr id="390" name="Google Shape;390;p38"/>
          <p:cNvSpPr txBox="1"/>
          <p:nvPr>
            <p:ph idx="4" type="body"/>
          </p:nvPr>
        </p:nvSpPr>
        <p:spPr>
          <a:xfrm>
            <a:off x="856241" y="1163638"/>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Son versiones iniciales muy básicas del sistema que sirven para validar ideas y conceptos rápidamente, pero que no se utilizarán en el desarrollo del producto final.</a:t>
            </a:r>
            <a:endParaRPr/>
          </a:p>
          <a:p>
            <a:pPr indent="-266700" lvl="0" marL="266700" rtl="0" algn="l">
              <a:lnSpc>
                <a:spcPct val="100000"/>
              </a:lnSpc>
              <a:spcBef>
                <a:spcPts val="1200"/>
              </a:spcBef>
              <a:spcAft>
                <a:spcPts val="0"/>
              </a:spcAft>
              <a:buClr>
                <a:schemeClr val="dk1"/>
              </a:buClr>
              <a:buSzPts val="1200"/>
              <a:buChar char="❑"/>
            </a:pPr>
            <a:r>
              <a:rPr lang="es-ES"/>
              <a:t>Este tipo de prototipo se emplea cuando se quiere probar una idea rápidamente sin invertir muchos recursos.</a:t>
            </a:r>
            <a:endParaRPr/>
          </a:p>
          <a:p>
            <a:pPr indent="-266700" lvl="0" marL="266700" rtl="0" algn="l">
              <a:lnSpc>
                <a:spcPct val="100000"/>
              </a:lnSpc>
              <a:spcBef>
                <a:spcPts val="1200"/>
              </a:spcBef>
              <a:spcAft>
                <a:spcPts val="0"/>
              </a:spcAft>
              <a:buClr>
                <a:schemeClr val="dk1"/>
              </a:buClr>
              <a:buSzPts val="1200"/>
              <a:buChar char="❑"/>
            </a:pPr>
            <a:r>
              <a:rPr i="1" lang="es-ES" u="sng"/>
              <a:t>Ejemplo</a:t>
            </a:r>
            <a:r>
              <a:rPr lang="es-ES"/>
              <a:t>: </a:t>
            </a:r>
            <a:r>
              <a:rPr lang="es-ES">
                <a:solidFill>
                  <a:schemeClr val="dk2"/>
                </a:solidFill>
              </a:rPr>
              <a:t>Si estás considerando agregar una nueva característica a un sistema de gestión académica, como un tablero de analytics para profesores, podrías desarrollar un prototipo descartable para ver si la idea tiene potencial antes de implementarla de lleno.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97" name="Google Shape;397;p39"/>
          <p:cNvSpPr/>
          <p:nvPr/>
        </p:nvSpPr>
        <p:spPr>
          <a:xfrm>
            <a:off x="1276149" y="770440"/>
            <a:ext cx="7204492" cy="42780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Una interfaz bien diseñada no solo hace que una aplicación o sistema sea estéticamente agradable, sino que también facilita la interacción y la comprensión del usuario, impactando directamente en su experiencia y en la eficacia del sistema.</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Hay diferentes tipos de interfaces de usuario, tanto en términos de presentación como de función, y cada una tiene su propio conjunto de ventajas y desventajas según el contexto en el que se utilice.</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Los prototipos sirven como </a:t>
            </a:r>
            <a:r>
              <a:rPr lang="es-ES" sz="1700">
                <a:solidFill>
                  <a:schemeClr val="lt1"/>
                </a:solidFill>
                <a:latin typeface="Calibri"/>
                <a:ea typeface="Calibri"/>
                <a:cs typeface="Calibri"/>
                <a:sym typeface="Calibri"/>
              </a:rPr>
              <a:t>“</a:t>
            </a:r>
            <a:r>
              <a:rPr b="0" i="0" lang="es-ES" sz="1700" u="none" cap="none" strike="noStrike">
                <a:solidFill>
                  <a:schemeClr val="lt1"/>
                </a:solidFill>
                <a:latin typeface="Calibri"/>
                <a:ea typeface="Calibri"/>
                <a:cs typeface="Calibri"/>
                <a:sym typeface="Calibri"/>
              </a:rPr>
              <a:t>bosquejos funcionales</a:t>
            </a:r>
            <a:r>
              <a:rPr lang="es-ES" sz="1700">
                <a:solidFill>
                  <a:schemeClr val="lt1"/>
                </a:solidFill>
                <a:latin typeface="Calibri"/>
                <a:ea typeface="Calibri"/>
                <a:cs typeface="Calibri"/>
                <a:sym typeface="Calibri"/>
              </a:rPr>
              <a:t>”</a:t>
            </a:r>
            <a:r>
              <a:rPr b="0" i="0" lang="es-ES" sz="1700" u="none" cap="none" strike="noStrike">
                <a:solidFill>
                  <a:schemeClr val="lt1"/>
                </a:solidFill>
                <a:latin typeface="Calibri"/>
                <a:ea typeface="Calibri"/>
                <a:cs typeface="Calibri"/>
                <a:sym typeface="Calibri"/>
              </a:rPr>
              <a:t> que permiten a los equipos de desarrollo y a los stakeholders probar, validar y mejorar ideas antes de implementar el sistema completo.</a:t>
            </a:r>
            <a:endParaRPr b="0" i="0" sz="1400" u="none" cap="none" strike="noStrike">
              <a:solidFill>
                <a:srgbClr val="000000"/>
              </a:solidFill>
              <a:latin typeface="Arial"/>
              <a:ea typeface="Arial"/>
              <a:cs typeface="Arial"/>
              <a:sym typeface="Arial"/>
            </a:endParaRPr>
          </a:p>
          <a:p>
            <a:pPr indent="-177800" lvl="0" marL="28575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700"/>
              <a:buFont typeface="Arial"/>
              <a:buChar char="•"/>
            </a:pPr>
            <a:r>
              <a:rPr b="0" i="0" lang="es-ES" sz="1700" u="none" cap="none" strike="noStrike">
                <a:solidFill>
                  <a:schemeClr val="lt1"/>
                </a:solidFill>
                <a:latin typeface="Calibri"/>
                <a:ea typeface="Calibri"/>
                <a:cs typeface="Calibri"/>
                <a:sym typeface="Calibri"/>
              </a:rPr>
              <a:t>Ya sean principios clásicos o específicos para interfaces gráficas, seguir pautas de diseño probadas es fundamental para crear una interfaz de usuario efectiva, eficiente y accesible.</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700"/>
              <a:buFont typeface="Calibri"/>
              <a:buNone/>
            </a:pPr>
            <a:r>
              <a:rPr b="0" i="0" lang="es-ES" sz="1700" u="none" cap="none" strike="noStrike">
                <a:solidFill>
                  <a:schemeClr val="lt1"/>
                </a:solidFill>
                <a:latin typeface="Calibri"/>
                <a:ea typeface="Calibri"/>
                <a:cs typeface="Calibri"/>
                <a:sym typeface="Calibri"/>
              </a:rPr>
              <a:t>/ CONCLUSIONES</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idx="3" type="body"/>
          </p:nvPr>
        </p:nvSpPr>
        <p:spPr>
          <a:xfrm>
            <a:off x="475687"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86" name="Google Shape;86;p4"/>
          <p:cNvPicPr preferRelativeResize="0"/>
          <p:nvPr>
            <p:ph idx="2" type="pic"/>
          </p:nvPr>
        </p:nvPicPr>
        <p:blipFill rotWithShape="1">
          <a:blip r:embed="rId3">
            <a:alphaModFix/>
          </a:blip>
          <a:srcRect b="0" l="1023" r="1023" t="0"/>
          <a:stretch/>
        </p:blipFill>
        <p:spPr>
          <a:xfrm>
            <a:off x="475687" y="2877477"/>
            <a:ext cx="8207375" cy="2394000"/>
          </a:xfrm>
          <a:prstGeom prst="rect">
            <a:avLst/>
          </a:prstGeom>
          <a:noFill/>
          <a:ln>
            <a:noFill/>
          </a:ln>
        </p:spPr>
      </p:pic>
      <p:sp>
        <p:nvSpPr>
          <p:cNvPr id="87" name="Google Shape;87;p4"/>
          <p:cNvSpPr txBox="1"/>
          <p:nvPr>
            <p:ph idx="4" type="body"/>
          </p:nvPr>
        </p:nvSpPr>
        <p:spPr>
          <a:xfrm>
            <a:off x="475687" y="1169422"/>
            <a:ext cx="8200800" cy="16920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Comúnmente conocida como UI (User Interface), es el punto de contacto entre el usuario y un sistema informático, aplicación o dispositivo.</a:t>
            </a:r>
            <a:endParaRPr/>
          </a:p>
          <a:p>
            <a:pPr indent="-266700" lvl="0" marL="266700" rtl="0" algn="l">
              <a:lnSpc>
                <a:spcPct val="100000"/>
              </a:lnSpc>
              <a:spcBef>
                <a:spcPts val="1200"/>
              </a:spcBef>
              <a:spcAft>
                <a:spcPts val="0"/>
              </a:spcAft>
              <a:buClr>
                <a:schemeClr val="dk1"/>
              </a:buClr>
              <a:buSzPts val="1200"/>
              <a:buChar char="❑"/>
            </a:pPr>
            <a:r>
              <a:rPr lang="es-ES"/>
              <a:t>Es, en esencia, el conjunto de elementos con los que el usuario interactúa, éstos elementos pueden incluir botones, menús, barras de desplazamiento, campos de texto, entre otros.</a:t>
            </a:r>
            <a:endParaRPr/>
          </a:p>
          <a:p>
            <a:pPr indent="-266700" lvl="0" marL="266700" rtl="0" algn="l">
              <a:lnSpc>
                <a:spcPct val="100000"/>
              </a:lnSpc>
              <a:spcBef>
                <a:spcPts val="1200"/>
              </a:spcBef>
              <a:spcAft>
                <a:spcPts val="0"/>
              </a:spcAft>
              <a:buClr>
                <a:schemeClr val="dk1"/>
              </a:buClr>
              <a:buSzPts val="1200"/>
              <a:buChar char="❑"/>
            </a:pPr>
            <a:r>
              <a:rPr lang="es-ES"/>
              <a:t>La UI es la parte “visible” del programa; es la cara que muestra al usuario.</a:t>
            </a:r>
            <a:endParaRPr/>
          </a:p>
        </p:txBody>
      </p:sp>
      <p:sp>
        <p:nvSpPr>
          <p:cNvPr id="88" name="Google Shape;88;p4"/>
          <p:cNvSpPr txBox="1"/>
          <p:nvPr>
            <p:ph idx="1" type="body"/>
          </p:nvPr>
        </p:nvSpPr>
        <p:spPr>
          <a:xfrm>
            <a:off x="475687" y="804863"/>
            <a:ext cx="8207375"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¿QUÉ ES LA INTERFAZ DE USUARIO (UI)?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nvSpPr>
        <p:spPr>
          <a:xfrm>
            <a:off x="665324" y="724844"/>
            <a:ext cx="7892750" cy="349204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Tullis, T., &amp; Albert, W. (2008). Measuring the User Experience: Collecting, Analyzing, and Presenting Usability Metrics. Morgan Kaufmann.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Snyder, C. (2003). Paper Prototyping: The Fast and Easy Way to Design and Refine User Interfaces. Morgan Kaufmann.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Johnson, J. (2010). Designing with the Mind in Mind: Simple Guide to Understanding User Interface Design Rules. Morgan Kaufmann.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Article: 10 Usability Heuristics for User Interface Design por Jakob Nielsen. URL: </a:t>
            </a:r>
            <a:r>
              <a:rPr b="0" i="0" lang="es-ES" sz="16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https://www.nngroup.com/articles/ten-usability-heuristics/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Coursera: Interaction Design Specialization por la Universidad de California, San Diego. URL: </a:t>
            </a:r>
            <a:r>
              <a:rPr b="0" i="0" lang="es-ES"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https://www.coursera.org/specializations/interaction-design</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edX: Human-Computer Interaction por el Georgia Institute of Technology. </a:t>
            </a:r>
            <a:r>
              <a:rPr b="0" i="0" lang="es-ES" sz="16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https://www.edx.org/professional-certificate/human-computer-interaction</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73025" lvl="0" marL="17462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05" name="Google Shape;405;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38AD7"/>
              </a:buClr>
              <a:buSzPts val="1700"/>
              <a:buFont typeface="Calibri"/>
              <a:buNone/>
            </a:pPr>
            <a:r>
              <a:rPr b="0" i="0" lang="es-ES" sz="1700" u="none" cap="none" strike="noStrike">
                <a:solidFill>
                  <a:srgbClr val="438AD7"/>
                </a:solidFill>
                <a:latin typeface="Calibri"/>
                <a:ea typeface="Calibri"/>
                <a:cs typeface="Calibri"/>
                <a:sym typeface="Calibri"/>
              </a:rPr>
              <a:t>/ BIBLIOGRAFÍA</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95" name="Google Shape;95;p5"/>
          <p:cNvPicPr preferRelativeResize="0"/>
          <p:nvPr>
            <p:ph idx="2" type="pic"/>
          </p:nvPr>
        </p:nvPicPr>
        <p:blipFill rotWithShape="1">
          <a:blip r:embed="rId3">
            <a:alphaModFix/>
          </a:blip>
          <a:srcRect b="0" l="13229" r="13227" t="0"/>
          <a:stretch/>
        </p:blipFill>
        <p:spPr>
          <a:xfrm>
            <a:off x="4959927" y="1163638"/>
            <a:ext cx="3604924" cy="3920883"/>
          </a:xfrm>
          <a:prstGeom prst="rect">
            <a:avLst/>
          </a:prstGeom>
          <a:noFill/>
          <a:ln>
            <a:noFill/>
          </a:ln>
        </p:spPr>
      </p:pic>
      <p:sp>
        <p:nvSpPr>
          <p:cNvPr id="96" name="Google Shape;96;p5"/>
          <p:cNvSpPr txBox="1"/>
          <p:nvPr>
            <p:ph idx="4" type="body"/>
          </p:nvPr>
        </p:nvSpPr>
        <p:spPr>
          <a:xfrm>
            <a:off x="468313" y="1177927"/>
            <a:ext cx="4103687"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Una UI eficiente </a:t>
            </a:r>
            <a:r>
              <a:rPr b="1" lang="es-ES"/>
              <a:t>facilita la interacción</a:t>
            </a:r>
            <a:r>
              <a:rPr lang="es-ES"/>
              <a:t> del usuario con el sistema, reduciendo errores y aumentando la satisfacción.</a:t>
            </a:r>
            <a:endParaRPr/>
          </a:p>
          <a:p>
            <a:pPr indent="-266700" lvl="0" marL="266700" rtl="0" algn="l">
              <a:lnSpc>
                <a:spcPct val="100000"/>
              </a:lnSpc>
              <a:spcBef>
                <a:spcPts val="1200"/>
              </a:spcBef>
              <a:spcAft>
                <a:spcPts val="0"/>
              </a:spcAft>
              <a:buClr>
                <a:schemeClr val="dk1"/>
              </a:buClr>
              <a:buSzPts val="1200"/>
              <a:buChar char="❑"/>
            </a:pPr>
            <a:r>
              <a:rPr lang="es-ES"/>
              <a:t>Un buen diseño de UI puede ser un factor clave para la </a:t>
            </a:r>
            <a:r>
              <a:rPr b="1" lang="es-ES"/>
              <a:t>adopción exitosa de nuevas tecnologías</a:t>
            </a:r>
            <a:r>
              <a:rPr lang="es-ES"/>
              <a:t>, especialmente en entornos empresariales o institucionales donde el usuario final no tiene control sobre qué software se implementa.</a:t>
            </a:r>
            <a:endParaRPr/>
          </a:p>
          <a:p>
            <a:pPr indent="-266700" lvl="0" marL="266700" rtl="0" algn="l">
              <a:lnSpc>
                <a:spcPct val="100000"/>
              </a:lnSpc>
              <a:spcBef>
                <a:spcPts val="1200"/>
              </a:spcBef>
              <a:spcAft>
                <a:spcPts val="0"/>
              </a:spcAft>
              <a:buClr>
                <a:schemeClr val="dk1"/>
              </a:buClr>
              <a:buSzPts val="1200"/>
              <a:buChar char="❑"/>
            </a:pPr>
            <a:r>
              <a:rPr lang="es-ES"/>
              <a:t>A través de una UI bien diseñada, los usuarios pueden </a:t>
            </a:r>
            <a:r>
              <a:rPr b="1" lang="es-ES"/>
              <a:t>completar tareas de manera más rápida y efectiva</a:t>
            </a:r>
            <a:r>
              <a:rPr lang="es-ES"/>
              <a:t>, lo que es especialmente crítico en aplicaciones donde el tiempo es un factor clave.</a:t>
            </a:r>
            <a:endParaRPr/>
          </a:p>
          <a:p>
            <a:pPr indent="-190500" lvl="0" marL="266700" rtl="0" algn="just">
              <a:lnSpc>
                <a:spcPct val="100000"/>
              </a:lnSpc>
              <a:spcBef>
                <a:spcPts val="1200"/>
              </a:spcBef>
              <a:spcAft>
                <a:spcPts val="0"/>
              </a:spcAft>
              <a:buClr>
                <a:schemeClr val="dk1"/>
              </a:buClr>
              <a:buSzPts val="1200"/>
              <a:buFont typeface="Noto Sans Symbols"/>
              <a:buNone/>
            </a:pPr>
            <a:r>
              <a:t/>
            </a:r>
            <a:endParaRPr/>
          </a:p>
        </p:txBody>
      </p:sp>
      <p:sp>
        <p:nvSpPr>
          <p:cNvPr id="97" name="Google Shape;97;p5"/>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IMPORTANCIA DE LA UI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104" name="Google Shape;104;p6"/>
          <p:cNvPicPr preferRelativeResize="0"/>
          <p:nvPr>
            <p:ph idx="2" type="pic"/>
          </p:nvPr>
        </p:nvPicPr>
        <p:blipFill rotWithShape="1">
          <a:blip r:embed="rId3">
            <a:alphaModFix/>
          </a:blip>
          <a:srcRect b="480" l="0" r="0" t="480"/>
          <a:stretch/>
        </p:blipFill>
        <p:spPr>
          <a:xfrm>
            <a:off x="4779249" y="1163638"/>
            <a:ext cx="3637819" cy="3956661"/>
          </a:xfrm>
          <a:prstGeom prst="rect">
            <a:avLst/>
          </a:prstGeom>
          <a:noFill/>
          <a:ln>
            <a:noFill/>
          </a:ln>
        </p:spPr>
      </p:pic>
      <p:sp>
        <p:nvSpPr>
          <p:cNvPr id="105" name="Google Shape;105;p6"/>
          <p:cNvSpPr txBox="1"/>
          <p:nvPr>
            <p:ph idx="4" type="body"/>
          </p:nvPr>
        </p:nvSpPr>
        <p:spPr>
          <a:xfrm>
            <a:off x="726932" y="1163638"/>
            <a:ext cx="3420196" cy="4096800"/>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Las interfaces de usuario pueden clasificarse de diversas maneras, dependiendo del contexto y las características específicas.</a:t>
            </a:r>
            <a:endParaRPr/>
          </a:p>
          <a:p>
            <a:pPr indent="-266700" lvl="0" marL="266700" rtl="0" algn="l">
              <a:lnSpc>
                <a:spcPct val="100000"/>
              </a:lnSpc>
              <a:spcBef>
                <a:spcPts val="1200"/>
              </a:spcBef>
              <a:spcAft>
                <a:spcPts val="0"/>
              </a:spcAft>
              <a:buClr>
                <a:schemeClr val="dk1"/>
              </a:buClr>
              <a:buSzPts val="1200"/>
              <a:buChar char="❑"/>
            </a:pPr>
            <a:r>
              <a:rPr lang="es-ES"/>
              <a:t>Cada tipo de interfaz tiene sus ventajas y desafíos, y la elección depende del contexto en que se vaya a usar.</a:t>
            </a:r>
            <a:endParaRPr/>
          </a:p>
          <a:p>
            <a:pPr indent="-266700" lvl="0" marL="266700" rtl="0" algn="l">
              <a:lnSpc>
                <a:spcPct val="100000"/>
              </a:lnSpc>
              <a:spcBef>
                <a:spcPts val="1200"/>
              </a:spcBef>
              <a:spcAft>
                <a:spcPts val="0"/>
              </a:spcAft>
              <a:buClr>
                <a:schemeClr val="dk1"/>
              </a:buClr>
              <a:buSzPts val="1200"/>
              <a:buChar char="❑"/>
            </a:pPr>
            <a:r>
              <a:rPr lang="es-ES"/>
              <a:t>En la figura, se muestran algunas de las categorías y tipos de interfaz más comunes.</a:t>
            </a:r>
            <a:endParaRPr/>
          </a:p>
        </p:txBody>
      </p:sp>
      <p:sp>
        <p:nvSpPr>
          <p:cNvPr id="106" name="Google Shape;106;p6"/>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TIPOS DE UI SEGÚN SU PRESENTACIÓN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113" name="Google Shape;113;p7"/>
          <p:cNvPicPr preferRelativeResize="0"/>
          <p:nvPr>
            <p:ph idx="2" type="pic"/>
          </p:nvPr>
        </p:nvPicPr>
        <p:blipFill rotWithShape="1">
          <a:blip r:embed="rId3">
            <a:alphaModFix/>
          </a:blip>
          <a:srcRect b="0" l="19338" r="19339" t="0"/>
          <a:stretch/>
        </p:blipFill>
        <p:spPr>
          <a:xfrm>
            <a:off x="4987390" y="1163638"/>
            <a:ext cx="3272661" cy="3559498"/>
          </a:xfrm>
          <a:prstGeom prst="rect">
            <a:avLst/>
          </a:prstGeom>
          <a:noFill/>
          <a:ln>
            <a:noFill/>
          </a:ln>
        </p:spPr>
      </p:pic>
      <p:sp>
        <p:nvSpPr>
          <p:cNvPr id="114" name="Google Shape;114;p7"/>
          <p:cNvSpPr txBox="1"/>
          <p:nvPr>
            <p:ph idx="4" type="body"/>
          </p:nvPr>
        </p:nvSpPr>
        <p:spPr>
          <a:xfrm>
            <a:off x="468313" y="1341439"/>
            <a:ext cx="3854305" cy="3933288"/>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Este es el tipo más común y con el que la mayoría estamos familiarizados.</a:t>
            </a:r>
            <a:endParaRPr/>
          </a:p>
          <a:p>
            <a:pPr indent="-266700" lvl="0" marL="266700" rtl="0" algn="l">
              <a:lnSpc>
                <a:spcPct val="100000"/>
              </a:lnSpc>
              <a:spcBef>
                <a:spcPts val="1200"/>
              </a:spcBef>
              <a:spcAft>
                <a:spcPts val="0"/>
              </a:spcAft>
              <a:buClr>
                <a:schemeClr val="dk1"/>
              </a:buClr>
              <a:buSzPts val="1200"/>
              <a:buChar char="❑"/>
            </a:pPr>
            <a:r>
              <a:rPr lang="es-ES"/>
              <a:t>Utiliza elementos gráficos como ventanas, iconos y botones para permitir la interacción con el usuario.</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Imagina que estás utilizando Microsoft Word para escribir un informe. Las barras de herramientas, los menús desplegables y los botones que usas para cambiar el estilo del texto son ejemplos de una GUI.</a:t>
            </a:r>
            <a:endParaRPr/>
          </a:p>
        </p:txBody>
      </p:sp>
      <p:sp>
        <p:nvSpPr>
          <p:cNvPr id="115" name="Google Shape;115;p7"/>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GRÁFICA DE USUARIO (GUI)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pic>
        <p:nvPicPr>
          <p:cNvPr id="122" name="Google Shape;122;p8"/>
          <p:cNvPicPr preferRelativeResize="0"/>
          <p:nvPr>
            <p:ph idx="2" type="pic"/>
          </p:nvPr>
        </p:nvPicPr>
        <p:blipFill rotWithShape="1">
          <a:blip r:embed="rId3">
            <a:alphaModFix/>
          </a:blip>
          <a:srcRect b="449" l="0" r="0" t="449"/>
          <a:stretch/>
        </p:blipFill>
        <p:spPr>
          <a:xfrm>
            <a:off x="4972773" y="1163638"/>
            <a:ext cx="3527423" cy="3836589"/>
          </a:xfrm>
          <a:prstGeom prst="rect">
            <a:avLst/>
          </a:prstGeom>
          <a:noFill/>
          <a:ln>
            <a:noFill/>
          </a:ln>
        </p:spPr>
      </p:pic>
      <p:sp>
        <p:nvSpPr>
          <p:cNvPr id="123" name="Google Shape;123;p8"/>
          <p:cNvSpPr txBox="1"/>
          <p:nvPr>
            <p:ph idx="4" type="body"/>
          </p:nvPr>
        </p:nvSpPr>
        <p:spPr>
          <a:xfrm>
            <a:off x="468314" y="1341439"/>
            <a:ext cx="3863542" cy="3933288"/>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Aquí, la interacción se realiza escribiendo comandos en una ventana de texto. </a:t>
            </a:r>
            <a:endParaRPr/>
          </a:p>
          <a:p>
            <a:pPr indent="-266700" lvl="0" marL="266700" rtl="0" algn="l">
              <a:lnSpc>
                <a:spcPct val="100000"/>
              </a:lnSpc>
              <a:spcBef>
                <a:spcPts val="1200"/>
              </a:spcBef>
              <a:spcAft>
                <a:spcPts val="0"/>
              </a:spcAft>
              <a:buClr>
                <a:schemeClr val="dk1"/>
              </a:buClr>
              <a:buSzPts val="1200"/>
              <a:buChar char="❑"/>
            </a:pPr>
            <a:r>
              <a:rPr lang="es-ES"/>
              <a:t>Este tipo de interfaz es común en sistemas operativos como Linux para tareas administrativas.</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Piensa en un administrador de sistemas utilizando la terminal de Linux para gestionar un servidor. Este usuario teclea comandos como </a:t>
            </a:r>
            <a:r>
              <a:rPr lang="es-ES">
                <a:solidFill>
                  <a:srgbClr val="C00000"/>
                </a:solidFill>
              </a:rPr>
              <a:t>ls</a:t>
            </a:r>
            <a:r>
              <a:rPr lang="es-ES"/>
              <a:t> </a:t>
            </a:r>
            <a:r>
              <a:rPr i="1" lang="es-ES">
                <a:solidFill>
                  <a:schemeClr val="dk2"/>
                </a:solidFill>
              </a:rPr>
              <a:t>para listar archivos o </a:t>
            </a:r>
            <a:r>
              <a:rPr lang="es-ES">
                <a:solidFill>
                  <a:srgbClr val="C00000"/>
                </a:solidFill>
              </a:rPr>
              <a:t>sudo apt update</a:t>
            </a:r>
            <a:r>
              <a:rPr lang="es-ES"/>
              <a:t> </a:t>
            </a:r>
            <a:r>
              <a:rPr i="1" lang="es-ES">
                <a:solidFill>
                  <a:schemeClr val="dk2"/>
                </a:solidFill>
              </a:rPr>
              <a:t>para actualizar el sistema</a:t>
            </a:r>
            <a:r>
              <a:rPr lang="es-ES"/>
              <a:t>.</a:t>
            </a:r>
            <a:endParaRPr/>
          </a:p>
        </p:txBody>
      </p:sp>
      <p:sp>
        <p:nvSpPr>
          <p:cNvPr id="124" name="Google Shape;124;p8"/>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DE LÍNEA DE COMANDOS (CLI)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9"/>
          <p:cNvSpPr txBox="1"/>
          <p:nvPr>
            <p:ph idx="3" type="body"/>
          </p:nvPr>
        </p:nvSpPr>
        <p:spPr>
          <a:xfrm>
            <a:off x="468313" y="277813"/>
            <a:ext cx="8207375" cy="354012"/>
          </a:xfrm>
          <a:prstGeom prst="rect">
            <a:avLst/>
          </a:prstGeom>
          <a:noFill/>
          <a:ln>
            <a:noFill/>
          </a:ln>
        </p:spPr>
        <p:txBody>
          <a:bodyPr anchorCtr="0" anchor="t" bIns="36000" lIns="72000" spcFirstLastPara="1" rIns="72000" wrap="square" tIns="36000">
            <a:noAutofit/>
          </a:bodyPr>
          <a:lstStyle/>
          <a:p>
            <a:pPr indent="-274638" lvl="0" marL="274638" rtl="0" algn="l">
              <a:lnSpc>
                <a:spcPct val="100000"/>
              </a:lnSpc>
              <a:spcBef>
                <a:spcPts val="0"/>
              </a:spcBef>
              <a:spcAft>
                <a:spcPts val="0"/>
              </a:spcAft>
              <a:buClr>
                <a:srgbClr val="0070C0"/>
              </a:buClr>
              <a:buSzPts val="1800"/>
              <a:buNone/>
            </a:pPr>
            <a:r>
              <a:rPr b="0" lang="es-ES">
                <a:solidFill>
                  <a:srgbClr val="0070C0"/>
                </a:solidFill>
              </a:rPr>
              <a:t>/ TIPOS DE INTERFAZ DE USUARIO</a:t>
            </a:r>
            <a:endParaRPr/>
          </a:p>
        </p:txBody>
      </p:sp>
      <p:sp>
        <p:nvSpPr>
          <p:cNvPr id="131" name="Google Shape;131;p9"/>
          <p:cNvSpPr txBox="1"/>
          <p:nvPr>
            <p:ph idx="4" type="body"/>
          </p:nvPr>
        </p:nvSpPr>
        <p:spPr>
          <a:xfrm>
            <a:off x="782349" y="1239839"/>
            <a:ext cx="3337069" cy="3933288"/>
          </a:xfrm>
          <a:prstGeom prst="rect">
            <a:avLst/>
          </a:prstGeom>
          <a:noFill/>
          <a:ln>
            <a:noFill/>
          </a:ln>
        </p:spPr>
        <p:txBody>
          <a:bodyPr anchorCtr="0" anchor="t" bIns="45700" lIns="91425" spcFirstLastPara="1" rIns="91425" wrap="square" tIns="45700">
            <a:noAutofit/>
          </a:bodyPr>
          <a:lstStyle/>
          <a:p>
            <a:pPr indent="-266700" lvl="0" marL="266700" rtl="0" algn="l">
              <a:lnSpc>
                <a:spcPct val="100000"/>
              </a:lnSpc>
              <a:spcBef>
                <a:spcPts val="0"/>
              </a:spcBef>
              <a:spcAft>
                <a:spcPts val="0"/>
              </a:spcAft>
              <a:buClr>
                <a:schemeClr val="dk1"/>
              </a:buClr>
              <a:buSzPts val="1200"/>
              <a:buChar char="❑"/>
            </a:pPr>
            <a:r>
              <a:rPr lang="es-ES"/>
              <a:t>Este tipo de interfaz presenta al usuario una serie de opciones de texto entre las que puede elegir.</a:t>
            </a:r>
            <a:endParaRPr/>
          </a:p>
          <a:p>
            <a:pPr indent="-266700" lvl="0" marL="266700" rtl="0" algn="l">
              <a:lnSpc>
                <a:spcPct val="100000"/>
              </a:lnSpc>
              <a:spcBef>
                <a:spcPts val="1200"/>
              </a:spcBef>
              <a:spcAft>
                <a:spcPts val="0"/>
              </a:spcAft>
              <a:buClr>
                <a:schemeClr val="dk1"/>
              </a:buClr>
              <a:buSzPts val="1200"/>
              <a:buChar char="❑"/>
            </a:pPr>
            <a:r>
              <a:rPr lang="es-ES"/>
              <a:t>Suele ser más fácil de usar que una CLI, pero menos potente que una GUI.</a:t>
            </a:r>
            <a:endParaRPr/>
          </a:p>
          <a:p>
            <a:pPr indent="-266700" lvl="0" marL="266700" rtl="0" algn="l">
              <a:lnSpc>
                <a:spcPct val="100000"/>
              </a:lnSpc>
              <a:spcBef>
                <a:spcPts val="1200"/>
              </a:spcBef>
              <a:spcAft>
                <a:spcPts val="0"/>
              </a:spcAft>
              <a:buClr>
                <a:schemeClr val="dk2"/>
              </a:buClr>
              <a:buSzPts val="1200"/>
              <a:buChar char="❑"/>
            </a:pPr>
            <a:r>
              <a:rPr i="1" lang="es-ES">
                <a:solidFill>
                  <a:schemeClr val="dk2"/>
                </a:solidFill>
              </a:rPr>
              <a:t>Imagina un sistema de archivo antiguo donde tienes una pantalla que muestra opciones como “1. Crear Nuevo Archivo”, “2. Eliminar Archivo”, “3. Buscar”, etc., y tú debes teclear el número de la opción para seleccionarla.</a:t>
            </a:r>
            <a:endParaRPr/>
          </a:p>
        </p:txBody>
      </p:sp>
      <p:sp>
        <p:nvSpPr>
          <p:cNvPr id="132" name="Google Shape;132;p9"/>
          <p:cNvSpPr txBox="1"/>
          <p:nvPr>
            <p:ph idx="1" type="body"/>
          </p:nvPr>
        </p:nvSpPr>
        <p:spPr>
          <a:xfrm>
            <a:off x="468313" y="809626"/>
            <a:ext cx="4103687" cy="354012"/>
          </a:xfrm>
          <a:prstGeom prst="rect">
            <a:avLst/>
          </a:prstGeom>
          <a:noFill/>
          <a:ln>
            <a:noFill/>
          </a:ln>
        </p:spPr>
        <p:txBody>
          <a:bodyPr anchorCtr="0" anchor="ctr" bIns="36000" lIns="72000" spcFirstLastPara="1" rIns="72000" wrap="square" tIns="36000">
            <a:noAutofit/>
          </a:bodyPr>
          <a:lstStyle/>
          <a:p>
            <a:pPr indent="0" lvl="0" marL="0" rtl="0" algn="l">
              <a:lnSpc>
                <a:spcPct val="85000"/>
              </a:lnSpc>
              <a:spcBef>
                <a:spcPts val="0"/>
              </a:spcBef>
              <a:spcAft>
                <a:spcPts val="0"/>
              </a:spcAft>
              <a:buClr>
                <a:schemeClr val="dk1"/>
              </a:buClr>
              <a:buSzPts val="1600"/>
              <a:buNone/>
            </a:pPr>
            <a:r>
              <a:rPr lang="es-ES"/>
              <a:t>INTERFAZ DE TEXTO BASADA EN MENÚS</a:t>
            </a:r>
            <a:endParaRPr/>
          </a:p>
        </p:txBody>
      </p:sp>
      <p:pic>
        <p:nvPicPr>
          <p:cNvPr id="133" name="Google Shape;133;p9"/>
          <p:cNvPicPr preferRelativeResize="0"/>
          <p:nvPr>
            <p:ph idx="2" type="pic"/>
          </p:nvPr>
        </p:nvPicPr>
        <p:blipFill rotWithShape="1">
          <a:blip r:embed="rId3">
            <a:alphaModFix/>
          </a:blip>
          <a:srcRect b="0" l="17744" r="17744" t="0"/>
          <a:stretch/>
        </p:blipFill>
        <p:spPr>
          <a:xfrm>
            <a:off x="4780098" y="1163638"/>
            <a:ext cx="3616329" cy="39332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